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aleway SemiBold"/>
      <p:regular r:id="rId53"/>
      <p:bold r:id="rId54"/>
      <p:italic r:id="rId55"/>
      <p:boldItalic r:id="rId56"/>
    </p:embeddedFont>
    <p:embeddedFont>
      <p:font typeface="Raleway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Raleway Light"/>
      <p:regular r:id="rId65"/>
      <p:bold r:id="rId66"/>
      <p:italic r:id="rId67"/>
      <p:boldItalic r:id="rId68"/>
    </p:embeddedFont>
    <p:embeddedFont>
      <p:font typeface="Raleway Black"/>
      <p:bold r:id="rId69"/>
      <p:boldItalic r:id="rId70"/>
    </p:embeddedFont>
    <p:embeddedFont>
      <p:font typeface="Raleway Medium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54">
          <p15:clr>
            <a:srgbClr val="A4A3A4"/>
          </p15:clr>
        </p15:guide>
        <p15:guide id="2" orient="horz" pos="1166">
          <p15:clr>
            <a:srgbClr val="A4A3A4"/>
          </p15:clr>
        </p15:guide>
        <p15:guide id="3" orient="horz" pos="516">
          <p15:clr>
            <a:srgbClr val="A4A3A4"/>
          </p15:clr>
        </p15:guide>
        <p15:guide id="4" orient="horz" pos="894">
          <p15:clr>
            <a:srgbClr val="A4A3A4"/>
          </p15:clr>
        </p15:guide>
        <p15:guide id="5" orient="horz" pos="2214">
          <p15:clr>
            <a:srgbClr val="A4A3A4"/>
          </p15:clr>
        </p15:guide>
        <p15:guide id="6" pos="2216">
          <p15:clr>
            <a:srgbClr val="A4A3A4"/>
          </p15:clr>
        </p15:guide>
        <p15:guide id="7" pos="2880">
          <p15:clr>
            <a:srgbClr val="A4A3A4"/>
          </p15:clr>
        </p15:guide>
        <p15:guide id="8" pos="3674">
          <p15:clr>
            <a:srgbClr val="A4A3A4"/>
          </p15:clr>
        </p15:guide>
        <p15:guide id="9" pos="588">
          <p15:clr>
            <a:srgbClr val="A4A3A4"/>
          </p15:clr>
        </p15:guide>
        <p15:guide id="10" pos="2089">
          <p15:clr>
            <a:srgbClr val="A4A3A4"/>
          </p15:clr>
        </p15:guide>
        <p15:guide id="11" pos="2233">
          <p15:clr>
            <a:srgbClr val="A4A3A4"/>
          </p15:clr>
        </p15:guide>
        <p15:guide id="12" pos="3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63D28F-AB49-4916-90FC-ED36EA4CE3BF}">
  <a:tblStyle styleId="{ED63D28F-AB49-4916-90FC-ED36EA4CE3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54" orient="horz"/>
        <p:guide pos="1166" orient="horz"/>
        <p:guide pos="516" orient="horz"/>
        <p:guide pos="894" orient="horz"/>
        <p:guide pos="2214" orient="horz"/>
        <p:guide pos="2216"/>
        <p:guide pos="2880"/>
        <p:guide pos="3674"/>
        <p:guide pos="588"/>
        <p:guide pos="2089"/>
        <p:guide pos="2233"/>
        <p:guide pos="3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Medium-italic.fntdata"/><Relationship Id="rId72" Type="http://schemas.openxmlformats.org/officeDocument/2006/relationships/font" Target="fonts/RalewayMedium-bold.fntdata"/><Relationship Id="rId31" Type="http://schemas.openxmlformats.org/officeDocument/2006/relationships/slide" Target="slides/slide25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4.xml"/><Relationship Id="rId74" Type="http://schemas.openxmlformats.org/officeDocument/2006/relationships/font" Target="fonts/RalewayMedium-bold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RalewayMedium-regular.fntdata"/><Relationship Id="rId70" Type="http://schemas.openxmlformats.org/officeDocument/2006/relationships/font" Target="fonts/RalewayBlack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4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6.xml"/><Relationship Id="rId66" Type="http://schemas.openxmlformats.org/officeDocument/2006/relationships/font" Target="fonts/RalewayLight-bold.fntdata"/><Relationship Id="rId21" Type="http://schemas.openxmlformats.org/officeDocument/2006/relationships/slide" Target="slides/slide15.xml"/><Relationship Id="rId65" Type="http://schemas.openxmlformats.org/officeDocument/2006/relationships/font" Target="fonts/RalewayLight-regular.fntdata"/><Relationship Id="rId24" Type="http://schemas.openxmlformats.org/officeDocument/2006/relationships/slide" Target="slides/slide18.xml"/><Relationship Id="rId68" Type="http://schemas.openxmlformats.org/officeDocument/2006/relationships/font" Target="fonts/RalewayLight-boldItalic.fntdata"/><Relationship Id="rId23" Type="http://schemas.openxmlformats.org/officeDocument/2006/relationships/slide" Target="slides/slide17.xml"/><Relationship Id="rId67" Type="http://schemas.openxmlformats.org/officeDocument/2006/relationships/font" Target="fonts/RalewayLight-italic.fntdata"/><Relationship Id="rId60" Type="http://schemas.openxmlformats.org/officeDocument/2006/relationships/font" Target="fonts/Raleway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Black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SemiBold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SemiBold-italic.fntdata"/><Relationship Id="rId10" Type="http://schemas.openxmlformats.org/officeDocument/2006/relationships/slide" Target="slides/slide4.xml"/><Relationship Id="rId54" Type="http://schemas.openxmlformats.org/officeDocument/2006/relationships/font" Target="fonts/RalewaySemiBold-bold.fntdata"/><Relationship Id="rId13" Type="http://schemas.openxmlformats.org/officeDocument/2006/relationships/slide" Target="slides/slide7.xml"/><Relationship Id="rId57" Type="http://schemas.openxmlformats.org/officeDocument/2006/relationships/font" Target="fonts/Raleway-regular.fntdata"/><Relationship Id="rId12" Type="http://schemas.openxmlformats.org/officeDocument/2006/relationships/slide" Target="slides/slide6.xml"/><Relationship Id="rId56" Type="http://schemas.openxmlformats.org/officeDocument/2006/relationships/font" Target="fonts/RalewaySemiBold-boldItalic.fntdata"/><Relationship Id="rId15" Type="http://schemas.openxmlformats.org/officeDocument/2006/relationships/slide" Target="slides/slide9.xml"/><Relationship Id="rId59" Type="http://schemas.openxmlformats.org/officeDocument/2006/relationships/font" Target="fonts/Raleway-italic.fntdata"/><Relationship Id="rId14" Type="http://schemas.openxmlformats.org/officeDocument/2006/relationships/slide" Target="slides/slide8.xml"/><Relationship Id="rId58" Type="http://schemas.openxmlformats.org/officeDocument/2006/relationships/font" Target="fonts/Raleway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b4ea8866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b4ea8866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fb4ea8866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b4ea88662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fb4ea88662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752e2d4e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752e2d4e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f752e2d4e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6230df5a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6230df5a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752e2d4ee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f752e2d4ee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752e2d4ee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f752e2d4ee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752e2d4ee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752e2d4ee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f752e2d4ee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6230df5a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f6230df5a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752e2d4ee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f752e2d4ee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6230df5a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f6230df5a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9b9958846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f9b9958846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b34d6b2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b34d6b2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0b34d6b26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b34d6b265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b34d6b265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0b34d6b265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b34d6b265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b34d6b265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0b34d6b265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b815fac8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b815fac8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0b815fac86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6230df5ae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f6230df5ae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752e2d4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752e2d4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f752e2d4ee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2" name="Google Shape;6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b9958846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f9b9958846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9b0993aa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9b0993aa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f9b0993aa8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9b0993aa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9b0993aa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f9b0993aa8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9b0993aa8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9b0993aa8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f9b0993aa8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9b0993aa8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9b0993aa8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f9b0993aa8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9b0993aa8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9b0993aa8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f9b0993aa8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er_art_02.jpg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HEALTH_logo.png"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306" y="144828"/>
            <a:ext cx="2395537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andera_de_la_Union_Europea.png" id="21" name="Google Shape;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12" y="486378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339169" y="488915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2330450" y="4027488"/>
            <a:ext cx="4359275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op center title">
  <p:cSld name="10_Top center 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>
            <p:ph idx="2" type="pic"/>
          </p:nvPr>
        </p:nvSpPr>
        <p:spPr>
          <a:xfrm>
            <a:off x="870441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1"/>
          <p:cNvSpPr/>
          <p:nvPr>
            <p:ph idx="3" type="pic"/>
          </p:nvPr>
        </p:nvSpPr>
        <p:spPr>
          <a:xfrm>
            <a:off x="3591659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1"/>
          <p:cNvSpPr/>
          <p:nvPr>
            <p:ph idx="4" type="pic"/>
          </p:nvPr>
        </p:nvSpPr>
        <p:spPr>
          <a:xfrm>
            <a:off x="6229348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1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op center title">
  <p:cSld name="7_Top center 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/>
          <p:nvPr>
            <p:ph idx="2" type="pic"/>
          </p:nvPr>
        </p:nvSpPr>
        <p:spPr>
          <a:xfrm>
            <a:off x="468313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/>
          <p:nvPr>
            <p:ph idx="3" type="pic"/>
          </p:nvPr>
        </p:nvSpPr>
        <p:spPr>
          <a:xfrm>
            <a:off x="2618031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2"/>
          <p:cNvSpPr/>
          <p:nvPr>
            <p:ph idx="4" type="pic"/>
          </p:nvPr>
        </p:nvSpPr>
        <p:spPr>
          <a:xfrm>
            <a:off x="4767749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2"/>
          <p:cNvSpPr/>
          <p:nvPr>
            <p:ph idx="5" type="pic"/>
          </p:nvPr>
        </p:nvSpPr>
        <p:spPr>
          <a:xfrm>
            <a:off x="6917228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2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2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op center title">
  <p:cSld name="9_Top center 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3"/>
          <p:cNvSpPr/>
          <p:nvPr>
            <p:ph idx="3" type="pic"/>
          </p:nvPr>
        </p:nvSpPr>
        <p:spPr>
          <a:xfrm>
            <a:off x="468313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3"/>
          <p:cNvSpPr/>
          <p:nvPr>
            <p:ph idx="4" type="pic"/>
          </p:nvPr>
        </p:nvSpPr>
        <p:spPr>
          <a:xfrm>
            <a:off x="4572000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3"/>
          <p:cNvSpPr/>
          <p:nvPr>
            <p:ph idx="5" type="pic"/>
          </p:nvPr>
        </p:nvSpPr>
        <p:spPr>
          <a:xfrm>
            <a:off x="4572000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3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op center title">
  <p:cSld name="1_Top center 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4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 and text">
  <p:cSld name="Top center title and 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3" type="body"/>
          </p:nvPr>
        </p:nvSpPr>
        <p:spPr>
          <a:xfrm>
            <a:off x="1012590" y="1110781"/>
            <a:ext cx="7425665" cy="346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op center title">
  <p:cSld name="2_Top center 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 flipH="1">
            <a:off x="511175" y="3430227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511175" y="3735027"/>
            <a:ext cx="180975" cy="1793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2590800" y="3430227"/>
            <a:ext cx="180975" cy="1793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2590800" y="3735027"/>
            <a:ext cx="180975" cy="179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4606925" y="3430227"/>
            <a:ext cx="180975" cy="1793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4606925" y="3735027"/>
            <a:ext cx="180975" cy="179388"/>
          </a:xfrm>
          <a:prstGeom prst="ellipse">
            <a:avLst/>
          </a:prstGeom>
          <a:solidFill>
            <a:srgbClr val="196F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6623050" y="3430227"/>
            <a:ext cx="180975" cy="179388"/>
          </a:xfrm>
          <a:prstGeom prst="ellipse">
            <a:avLst/>
          </a:prstGeom>
          <a:solidFill>
            <a:srgbClr val="9FBA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5" name="Google Shape;135;p16"/>
          <p:cNvSpPr/>
          <p:nvPr/>
        </p:nvSpPr>
        <p:spPr>
          <a:xfrm flipH="1">
            <a:off x="6623050" y="3735027"/>
            <a:ext cx="180975" cy="179388"/>
          </a:xfrm>
          <a:prstGeom prst="ellipse">
            <a:avLst/>
          </a:prstGeom>
          <a:solidFill>
            <a:srgbClr val="D0B8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775016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2" type="body"/>
          </p:nvPr>
        </p:nvSpPr>
        <p:spPr>
          <a:xfrm>
            <a:off x="775016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3" type="body"/>
          </p:nvPr>
        </p:nvSpPr>
        <p:spPr>
          <a:xfrm>
            <a:off x="2854512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4" type="body"/>
          </p:nvPr>
        </p:nvSpPr>
        <p:spPr>
          <a:xfrm>
            <a:off x="2854512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5" type="body"/>
          </p:nvPr>
        </p:nvSpPr>
        <p:spPr>
          <a:xfrm>
            <a:off x="4870508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6"/>
          <p:cNvSpPr txBox="1"/>
          <p:nvPr>
            <p:ph idx="6" type="body"/>
          </p:nvPr>
        </p:nvSpPr>
        <p:spPr>
          <a:xfrm>
            <a:off x="4870508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7" type="body"/>
          </p:nvPr>
        </p:nvSpPr>
        <p:spPr>
          <a:xfrm>
            <a:off x="6886504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8" type="body"/>
          </p:nvPr>
        </p:nvSpPr>
        <p:spPr>
          <a:xfrm>
            <a:off x="6886504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9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13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 3">
  <p:cSld name="Contents List 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7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7"/>
          <p:cNvSpPr txBox="1"/>
          <p:nvPr>
            <p:ph idx="14" type="body"/>
          </p:nvPr>
        </p:nvSpPr>
        <p:spPr>
          <a:xfrm>
            <a:off x="2449667" y="1604972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15" type="body"/>
          </p:nvPr>
        </p:nvSpPr>
        <p:spPr>
          <a:xfrm>
            <a:off x="2454568" y="2390218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2797B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6" type="body"/>
          </p:nvPr>
        </p:nvSpPr>
        <p:spPr>
          <a:xfrm>
            <a:off x="2449666" y="3133526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55C1DB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17" type="body"/>
          </p:nvPr>
        </p:nvSpPr>
        <p:spPr>
          <a:xfrm>
            <a:off x="2449665" y="3948707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8F8F8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_Image and text_2">
  <p:cSld name="Top center title_Image and text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>
            <p:ph idx="2" type="pic"/>
          </p:nvPr>
        </p:nvSpPr>
        <p:spPr>
          <a:xfrm>
            <a:off x="542009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4621095" y="1809388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imple">
  <p:cSld name="1_Cover simp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ssion_art.jpg" id="167" name="Google Shape;1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dera_de_la_Union_Europea.png" id="168" name="Google Shape;1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descr="DEEPHEALTH_logo.png" id="170" name="Google Shape;1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0121" y="1054754"/>
            <a:ext cx="1491598" cy="109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3232101" y="3290114"/>
            <a:ext cx="2687637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3E6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123E6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2" type="body"/>
          </p:nvPr>
        </p:nvSpPr>
        <p:spPr>
          <a:xfrm>
            <a:off x="2494708" y="2422007"/>
            <a:ext cx="4162425" cy="474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2797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Right and Subtitle">
  <p:cSld name="TitleRight and Subtitl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content">
  <p:cSld name="Text_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body"/>
          </p:nvPr>
        </p:nvSpPr>
        <p:spPr>
          <a:xfrm>
            <a:off x="898525" y="1586239"/>
            <a:ext cx="7215188" cy="299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2">
  <p:cSld name="Text content 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898525" y="1325573"/>
            <a:ext cx="7269706" cy="3254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up right">
  <p:cSld name="Title up righ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1988145" y="23150"/>
            <a:ext cx="5454556" cy="43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2093341" y="51634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le title ">
  <p:cSld name="Midle title 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476373" y="2423696"/>
            <a:ext cx="6163767" cy="41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3"/>
          <p:cNvSpPr txBox="1"/>
          <p:nvPr>
            <p:ph idx="2" type="body"/>
          </p:nvPr>
        </p:nvSpPr>
        <p:spPr>
          <a:xfrm>
            <a:off x="476373" y="291075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op center title">
  <p:cSld name="11_Top center 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>
            <p:ph idx="2" type="pic"/>
          </p:nvPr>
        </p:nvSpPr>
        <p:spPr>
          <a:xfrm>
            <a:off x="468315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4"/>
          <p:cNvSpPr/>
          <p:nvPr>
            <p:ph idx="3" type="pic"/>
          </p:nvPr>
        </p:nvSpPr>
        <p:spPr>
          <a:xfrm>
            <a:off x="4739056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op center title">
  <p:cSld name="8_Top center titl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5"/>
          <p:cNvSpPr/>
          <p:nvPr>
            <p:ph idx="3" type="pic"/>
          </p:nvPr>
        </p:nvSpPr>
        <p:spPr>
          <a:xfrm>
            <a:off x="215208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5"/>
          <p:cNvSpPr/>
          <p:nvPr>
            <p:ph idx="4" type="pic"/>
          </p:nvPr>
        </p:nvSpPr>
        <p:spPr>
          <a:xfrm>
            <a:off x="383585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5"/>
          <p:cNvSpPr/>
          <p:nvPr>
            <p:ph idx="5" type="pic"/>
          </p:nvPr>
        </p:nvSpPr>
        <p:spPr>
          <a:xfrm>
            <a:off x="551962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5"/>
          <p:cNvSpPr/>
          <p:nvPr>
            <p:ph idx="6" type="pic"/>
          </p:nvPr>
        </p:nvSpPr>
        <p:spPr>
          <a:xfrm>
            <a:off x="720339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7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">
  <p:cSld name="Contents Lis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" name="Google Shape;31;p4"/>
          <p:cNvCxnSpPr/>
          <p:nvPr/>
        </p:nvCxnSpPr>
        <p:spPr>
          <a:xfrm>
            <a:off x="3421063" y="199866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3421063" y="250666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4"/>
          <p:cNvCxnSpPr/>
          <p:nvPr/>
        </p:nvCxnSpPr>
        <p:spPr>
          <a:xfrm>
            <a:off x="3421063" y="300831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" name="Google Shape;34;p4"/>
          <p:cNvCxnSpPr/>
          <p:nvPr/>
        </p:nvCxnSpPr>
        <p:spPr>
          <a:xfrm>
            <a:off x="3421063" y="3508375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" name="Google Shape;35;p4"/>
          <p:cNvCxnSpPr/>
          <p:nvPr/>
        </p:nvCxnSpPr>
        <p:spPr>
          <a:xfrm>
            <a:off x="3421063" y="402285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>
            <p:ph idx="2" type="body"/>
          </p:nvPr>
        </p:nvSpPr>
        <p:spPr>
          <a:xfrm>
            <a:off x="3421063" y="1582738"/>
            <a:ext cx="2065337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body"/>
          </p:nvPr>
        </p:nvSpPr>
        <p:spPr>
          <a:xfrm>
            <a:off x="5652097" y="1581130"/>
            <a:ext cx="724891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200000"/>
              </a:lnSpc>
              <a:spcBef>
                <a:spcPts val="650"/>
              </a:spcBef>
              <a:spcAft>
                <a:spcPts val="0"/>
              </a:spcAft>
              <a:buClr>
                <a:srgbClr val="2AAAC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imple">
  <p:cSld name="Cover simp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ssion_art.jpg"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dera_de_la_Union_Europea.png"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739775" y="1622425"/>
            <a:ext cx="1344613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6CD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6"/>
          <p:cNvCxnSpPr/>
          <p:nvPr/>
        </p:nvCxnSpPr>
        <p:spPr>
          <a:xfrm>
            <a:off x="2420938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6"/>
          <p:cNvSpPr/>
          <p:nvPr/>
        </p:nvSpPr>
        <p:spPr>
          <a:xfrm>
            <a:off x="2816225" y="1622425"/>
            <a:ext cx="1346200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6"/>
          <p:cNvCxnSpPr/>
          <p:nvPr/>
        </p:nvCxnSpPr>
        <p:spPr>
          <a:xfrm>
            <a:off x="4575175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8" name="Google Shape;48;p6"/>
          <p:cNvSpPr/>
          <p:nvPr/>
        </p:nvSpPr>
        <p:spPr>
          <a:xfrm>
            <a:off x="4910138" y="1622425"/>
            <a:ext cx="1346200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6"/>
          <p:cNvCxnSpPr/>
          <p:nvPr/>
        </p:nvCxnSpPr>
        <p:spPr>
          <a:xfrm>
            <a:off x="6608763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0" name="Google Shape;50;p6"/>
          <p:cNvSpPr/>
          <p:nvPr/>
        </p:nvSpPr>
        <p:spPr>
          <a:xfrm>
            <a:off x="6996113" y="1622425"/>
            <a:ext cx="1344612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/>
          <p:nvPr>
            <p:ph idx="2" type="pic"/>
          </p:nvPr>
        </p:nvSpPr>
        <p:spPr>
          <a:xfrm>
            <a:off x="65110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643898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643898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643898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6"/>
          <p:cNvSpPr/>
          <p:nvPr>
            <p:ph idx="5" type="pic"/>
          </p:nvPr>
        </p:nvSpPr>
        <p:spPr>
          <a:xfrm>
            <a:off x="2728454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6"/>
          <p:cNvSpPr/>
          <p:nvPr>
            <p:ph idx="6" type="pic"/>
          </p:nvPr>
        </p:nvSpPr>
        <p:spPr>
          <a:xfrm>
            <a:off x="482217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6"/>
          <p:cNvSpPr/>
          <p:nvPr>
            <p:ph idx="7" type="pic"/>
          </p:nvPr>
        </p:nvSpPr>
        <p:spPr>
          <a:xfrm>
            <a:off x="6907258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6"/>
          <p:cNvSpPr txBox="1"/>
          <p:nvPr>
            <p:ph idx="8" type="body"/>
          </p:nvPr>
        </p:nvSpPr>
        <p:spPr>
          <a:xfrm>
            <a:off x="2816225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9" type="body"/>
          </p:nvPr>
        </p:nvSpPr>
        <p:spPr>
          <a:xfrm>
            <a:off x="2816225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3" type="body"/>
          </p:nvPr>
        </p:nvSpPr>
        <p:spPr>
          <a:xfrm>
            <a:off x="2816225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4" type="body"/>
          </p:nvPr>
        </p:nvSpPr>
        <p:spPr>
          <a:xfrm>
            <a:off x="4867472" y="312831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5" type="body"/>
          </p:nvPr>
        </p:nvSpPr>
        <p:spPr>
          <a:xfrm>
            <a:off x="4867472" y="349628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6" type="body"/>
          </p:nvPr>
        </p:nvSpPr>
        <p:spPr>
          <a:xfrm>
            <a:off x="4867472" y="375439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7" type="body"/>
          </p:nvPr>
        </p:nvSpPr>
        <p:spPr>
          <a:xfrm>
            <a:off x="6937624" y="307980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8" type="body"/>
          </p:nvPr>
        </p:nvSpPr>
        <p:spPr>
          <a:xfrm>
            <a:off x="6937624" y="344777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19" type="body"/>
          </p:nvPr>
        </p:nvSpPr>
        <p:spPr>
          <a:xfrm>
            <a:off x="6937624" y="370588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20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1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_Image and text">
  <p:cSld name="Top center title_Image and 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>
            <p:ph idx="2" type="pic"/>
          </p:nvPr>
        </p:nvSpPr>
        <p:spPr>
          <a:xfrm>
            <a:off x="4692214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898525" y="1806820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 2">
  <p:cSld name="Contents List 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8"/>
          <p:cNvSpPr/>
          <p:nvPr/>
        </p:nvSpPr>
        <p:spPr>
          <a:xfrm>
            <a:off x="3322638" y="1609011"/>
            <a:ext cx="98425" cy="611187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3322638" y="2390167"/>
            <a:ext cx="98425" cy="611188"/>
          </a:xfrm>
          <a:prstGeom prst="roundRect">
            <a:avLst>
              <a:gd fmla="val 50000" name="adj"/>
            </a:avLst>
          </a:prstGeom>
          <a:solidFill>
            <a:srgbClr val="2797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>
            <a:off x="3322638" y="3171325"/>
            <a:ext cx="98425" cy="61118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8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>
            <a:off x="3322638" y="3948148"/>
            <a:ext cx="98425" cy="611187"/>
          </a:xfrm>
          <a:prstGeom prst="roundRect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8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op center title">
  <p:cSld name="5_Top center 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/>
          <p:nvPr>
            <p:ph idx="2" type="pic"/>
          </p:nvPr>
        </p:nvSpPr>
        <p:spPr>
          <a:xfrm>
            <a:off x="468312" y="1263783"/>
            <a:ext cx="4006584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/>
          <p:nvPr>
            <p:ph idx="3" type="pic"/>
          </p:nvPr>
        </p:nvSpPr>
        <p:spPr>
          <a:xfrm>
            <a:off x="4644828" y="1263783"/>
            <a:ext cx="4030859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op center title">
  <p:cSld name="4_Top center 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>
            <p:ph idx="2" type="pic"/>
          </p:nvPr>
        </p:nvSpPr>
        <p:spPr>
          <a:xfrm>
            <a:off x="468312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/>
          <p:nvPr>
            <p:ph idx="3" type="pic"/>
          </p:nvPr>
        </p:nvSpPr>
        <p:spPr>
          <a:xfrm>
            <a:off x="3268540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/>
          <p:nvPr>
            <p:ph idx="4" type="pic"/>
          </p:nvPr>
        </p:nvSpPr>
        <p:spPr>
          <a:xfrm>
            <a:off x="6068768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6.jpg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_art03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8732044" y="4482721"/>
            <a:ext cx="350837" cy="23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‹#›</a:t>
            </a:fld>
            <a:endParaRPr sz="9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descr="Bandera_de_la_Union_Europea.png"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descr="DEEPHEALTH_logo.png" id="14" name="Google Shape;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7213" y="225425"/>
            <a:ext cx="730250" cy="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6260805" y="4768797"/>
            <a:ext cx="2191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b="0" baseline="3000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nd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Plenary Meeting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 (The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Netherlands)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16-17 July 2019</a:t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6354900" y="4622200"/>
            <a:ext cx="1911300" cy="48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2006.01174" TargetMode="External"/><Relationship Id="rId4" Type="http://schemas.openxmlformats.org/officeDocument/2006/relationships/hyperlink" Target="https://bimcv.cipf.es/bimcv-projects/bimcv-covid19/" TargetMode="External"/><Relationship Id="rId5" Type="http://schemas.openxmlformats.org/officeDocument/2006/relationships/hyperlink" Target="https://github.com/deephealthproject/UC15_pipelin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arxiv.org/abs/2006.0117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UC15 - BIMCV COVID19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Lab 2: pipeline presentation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6"/>
          <p:cNvSpPr txBox="1"/>
          <p:nvPr>
            <p:ph idx="2" type="body"/>
          </p:nvPr>
        </p:nvSpPr>
        <p:spPr>
          <a:xfrm>
            <a:off x="2330450" y="4027488"/>
            <a:ext cx="4359275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/>
              <a:t>Winter School  25/01/2022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idx="3" type="body"/>
          </p:nvPr>
        </p:nvSpPr>
        <p:spPr>
          <a:xfrm>
            <a:off x="2273375" y="248175"/>
            <a:ext cx="3673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5"/>
          <p:cNvSpPr txBox="1"/>
          <p:nvPr>
            <p:ph idx="4" type="body"/>
          </p:nvPr>
        </p:nvSpPr>
        <p:spPr>
          <a:xfrm>
            <a:off x="2273380" y="685275"/>
            <a:ext cx="2769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Labels</a:t>
            </a:r>
            <a:endParaRPr/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950" y="819150"/>
            <a:ext cx="4926824" cy="40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/>
        </p:nvSpPr>
        <p:spPr>
          <a:xfrm>
            <a:off x="978438" y="4021344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Pneumonia</a:t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3584574" y="4021344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Infiltrates</a:t>
            </a:r>
            <a:endParaRPr/>
          </a:p>
        </p:txBody>
      </p:sp>
      <p:sp>
        <p:nvSpPr>
          <p:cNvPr id="313" name="Google Shape;313;p36"/>
          <p:cNvSpPr txBox="1"/>
          <p:nvPr/>
        </p:nvSpPr>
        <p:spPr>
          <a:xfrm>
            <a:off x="6146752" y="4021344"/>
            <a:ext cx="2249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COVID 19</a:t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845513" y="3868194"/>
            <a:ext cx="99900" cy="611100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3451675" y="3868194"/>
            <a:ext cx="99900" cy="611100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6024566" y="3868194"/>
            <a:ext cx="99900" cy="611100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13" y="1644079"/>
            <a:ext cx="2505036" cy="209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/>
          </a:blip>
          <a:srcRect b="0" l="50364" r="0" t="0"/>
          <a:stretch/>
        </p:blipFill>
        <p:spPr>
          <a:xfrm>
            <a:off x="3276921" y="1623475"/>
            <a:ext cx="2590155" cy="217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652" y="1645065"/>
            <a:ext cx="2505036" cy="208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>
            <p:ph idx="5" type="body"/>
          </p:nvPr>
        </p:nvSpPr>
        <p:spPr>
          <a:xfrm>
            <a:off x="2273375" y="248175"/>
            <a:ext cx="3673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2273380" y="685275"/>
            <a:ext cx="2769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 sz="1000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Labels examples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7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COVID tests</a:t>
            </a:r>
            <a:endParaRPr/>
          </a:p>
        </p:txBody>
      </p:sp>
      <p:graphicFrame>
        <p:nvGraphicFramePr>
          <p:cNvPr id="329" name="Google Shape;329;p37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{ED63D28F-AB49-4916-90FC-ED36EA4CE3BF}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Count</a:t>
                      </a:r>
                      <a:endParaRPr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PCR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16442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IGG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4273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ACT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3294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IGM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2724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0" name="Google Shape;330;p37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Tests types</a:t>
            </a:r>
            <a:endParaRPr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1" name="Google Shape;331;p3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175" y="1419225"/>
            <a:ext cx="4776924" cy="295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Preprocessing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3421063" y="160497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Relabel using COVID tests (not used)</a:t>
            </a:r>
            <a:endParaRPr/>
          </a:p>
        </p:txBody>
      </p:sp>
      <p:sp>
        <p:nvSpPr>
          <p:cNvPr id="342" name="Google Shape;342;p39"/>
          <p:cNvSpPr txBox="1"/>
          <p:nvPr>
            <p:ph idx="4" type="body"/>
          </p:nvPr>
        </p:nvSpPr>
        <p:spPr>
          <a:xfrm>
            <a:off x="3421063" y="184346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Relabel the samples that don’t have the “COVID 19” label and they have a positive COVID test</a:t>
            </a:r>
            <a:endParaRPr/>
          </a:p>
        </p:txBody>
      </p:sp>
      <p:sp>
        <p:nvSpPr>
          <p:cNvPr id="343" name="Google Shape;343;p39"/>
          <p:cNvSpPr txBox="1"/>
          <p:nvPr>
            <p:ph idx="5" type="body"/>
          </p:nvPr>
        </p:nvSpPr>
        <p:spPr>
          <a:xfrm>
            <a:off x="3421063" y="238059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by classification labels</a:t>
            </a:r>
            <a:endParaRPr/>
          </a:p>
        </p:txBody>
      </p:sp>
      <p:sp>
        <p:nvSpPr>
          <p:cNvPr id="344" name="Google Shape;344;p39"/>
          <p:cNvSpPr txBox="1"/>
          <p:nvPr>
            <p:ph idx="6" type="body"/>
          </p:nvPr>
        </p:nvSpPr>
        <p:spPr>
          <a:xfrm>
            <a:off x="3421063" y="261908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Select the samples that have at least one of the labels that are going to be used for classification, e.g. “COVID 19” vs “normal”</a:t>
            </a:r>
            <a:endParaRPr/>
          </a:p>
        </p:txBody>
      </p:sp>
      <p:sp>
        <p:nvSpPr>
          <p:cNvPr id="345" name="Google Shape;345;p39"/>
          <p:cNvSpPr txBox="1"/>
          <p:nvPr>
            <p:ph idx="7" type="body"/>
          </p:nvPr>
        </p:nvSpPr>
        <p:spPr>
          <a:xfrm>
            <a:off x="3421063" y="3171324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by view type</a:t>
            </a:r>
            <a:endParaRPr/>
          </a:p>
        </p:txBody>
      </p:sp>
      <p:sp>
        <p:nvSpPr>
          <p:cNvPr id="346" name="Google Shape;346;p39"/>
          <p:cNvSpPr txBox="1"/>
          <p:nvPr>
            <p:ph idx="8" type="body"/>
          </p:nvPr>
        </p:nvSpPr>
        <p:spPr>
          <a:xfrm>
            <a:off x="3421063" y="3409819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Select the samples that are Anterior-Posterior (AP) or Posterior-Anterior (PA)</a:t>
            </a:r>
            <a:endParaRPr/>
          </a:p>
        </p:txBody>
      </p:sp>
      <p:sp>
        <p:nvSpPr>
          <p:cNvPr id="347" name="Google Shape;347;p39"/>
          <p:cNvSpPr txBox="1"/>
          <p:nvPr>
            <p:ph idx="9" type="body"/>
          </p:nvPr>
        </p:nvSpPr>
        <p:spPr>
          <a:xfrm>
            <a:off x="3421063" y="3948147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using manually cleaned data</a:t>
            </a:r>
            <a:endParaRPr/>
          </a:p>
        </p:txBody>
      </p:sp>
      <p:sp>
        <p:nvSpPr>
          <p:cNvPr id="348" name="Google Shape;348;p39"/>
          <p:cNvSpPr txBox="1"/>
          <p:nvPr>
            <p:ph idx="13" type="body"/>
          </p:nvPr>
        </p:nvSpPr>
        <p:spPr>
          <a:xfrm>
            <a:off x="3421063" y="4186642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We manually labeled the AP and PA samples from the posi dataset to remove the ones that are not correct</a:t>
            </a:r>
            <a:endParaRPr/>
          </a:p>
        </p:txBody>
      </p:sp>
      <p:sp>
        <p:nvSpPr>
          <p:cNvPr id="349" name="Google Shape;349;p39"/>
          <p:cNvSpPr txBox="1"/>
          <p:nvPr>
            <p:ph idx="14" type="body"/>
          </p:nvPr>
        </p:nvSpPr>
        <p:spPr>
          <a:xfrm>
            <a:off x="2449667" y="1604972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50" name="Google Shape;350;p39"/>
          <p:cNvSpPr txBox="1"/>
          <p:nvPr>
            <p:ph idx="15" type="body"/>
          </p:nvPr>
        </p:nvSpPr>
        <p:spPr>
          <a:xfrm>
            <a:off x="2454568" y="2390218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351" name="Google Shape;351;p39"/>
          <p:cNvSpPr txBox="1"/>
          <p:nvPr>
            <p:ph idx="16" type="body"/>
          </p:nvPr>
        </p:nvSpPr>
        <p:spPr>
          <a:xfrm>
            <a:off x="2449666" y="3133526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52" name="Google Shape;352;p39"/>
          <p:cNvSpPr txBox="1"/>
          <p:nvPr>
            <p:ph idx="17" type="body"/>
          </p:nvPr>
        </p:nvSpPr>
        <p:spPr>
          <a:xfrm>
            <a:off x="2449665" y="3948707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53" name="Google Shape;353;p39"/>
          <p:cNvSpPr txBox="1"/>
          <p:nvPr>
            <p:ph idx="2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39"/>
          <p:cNvSpPr txBox="1"/>
          <p:nvPr>
            <p:ph idx="3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Data selection steps</a:t>
            </a:r>
            <a:endParaRPr b="1">
              <a:solidFill>
                <a:srgbClr val="2AAACB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idx="3" type="body"/>
          </p:nvPr>
        </p:nvSpPr>
        <p:spPr>
          <a:xfrm>
            <a:off x="3421063" y="160497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Invert the “MONOCHROME1” images</a:t>
            </a:r>
            <a:endParaRPr/>
          </a:p>
        </p:txBody>
      </p:sp>
      <p:sp>
        <p:nvSpPr>
          <p:cNvPr id="360" name="Google Shape;360;p40"/>
          <p:cNvSpPr txBox="1"/>
          <p:nvPr>
            <p:ph idx="4" type="body"/>
          </p:nvPr>
        </p:nvSpPr>
        <p:spPr>
          <a:xfrm>
            <a:off x="3421063" y="184346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The “MONOCHROME1” images have the colors inverted, the background is white and the bones are black</a:t>
            </a:r>
            <a:endParaRPr/>
          </a:p>
        </p:txBody>
      </p:sp>
      <p:sp>
        <p:nvSpPr>
          <p:cNvPr id="361" name="Google Shape;361;p40"/>
          <p:cNvSpPr txBox="1"/>
          <p:nvPr>
            <p:ph idx="5" type="body"/>
          </p:nvPr>
        </p:nvSpPr>
        <p:spPr>
          <a:xfrm>
            <a:off x="3421063" y="238059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Images normalization</a:t>
            </a:r>
            <a:endParaRPr/>
          </a:p>
        </p:txBody>
      </p:sp>
      <p:sp>
        <p:nvSpPr>
          <p:cNvPr id="362" name="Google Shape;362;p40"/>
          <p:cNvSpPr txBox="1"/>
          <p:nvPr>
            <p:ph idx="6" type="body"/>
          </p:nvPr>
        </p:nvSpPr>
        <p:spPr>
          <a:xfrm>
            <a:off x="3421063" y="261908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Contrast Limited Adaptive Histogram Equalization (CLAHE)</a:t>
            </a:r>
            <a:endParaRPr/>
          </a:p>
        </p:txBody>
      </p:sp>
      <p:sp>
        <p:nvSpPr>
          <p:cNvPr id="363" name="Google Shape;363;p40"/>
          <p:cNvSpPr txBox="1"/>
          <p:nvPr>
            <p:ph idx="7" type="body"/>
          </p:nvPr>
        </p:nvSpPr>
        <p:spPr>
          <a:xfrm>
            <a:off x="3421063" y="3171324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Convert to RGB (not used)</a:t>
            </a:r>
            <a:endParaRPr/>
          </a:p>
        </p:txBody>
      </p:sp>
      <p:sp>
        <p:nvSpPr>
          <p:cNvPr id="364" name="Google Shape;364;p40"/>
          <p:cNvSpPr txBox="1"/>
          <p:nvPr>
            <p:ph idx="8" type="body"/>
          </p:nvPr>
        </p:nvSpPr>
        <p:spPr>
          <a:xfrm>
            <a:off x="3421063" y="3409819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Using the jet colormap and dividing the grayscale in ranges to apply the colors</a:t>
            </a:r>
            <a:endParaRPr/>
          </a:p>
        </p:txBody>
      </p:sp>
      <p:sp>
        <p:nvSpPr>
          <p:cNvPr id="365" name="Google Shape;365;p40"/>
          <p:cNvSpPr txBox="1"/>
          <p:nvPr>
            <p:ph idx="9" type="body"/>
          </p:nvPr>
        </p:nvSpPr>
        <p:spPr>
          <a:xfrm>
            <a:off x="3421063" y="3948147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Extract lungs ROI</a:t>
            </a:r>
            <a:endParaRPr/>
          </a:p>
        </p:txBody>
      </p:sp>
      <p:sp>
        <p:nvSpPr>
          <p:cNvPr id="366" name="Google Shape;366;p40"/>
          <p:cNvSpPr txBox="1"/>
          <p:nvPr>
            <p:ph idx="13" type="body"/>
          </p:nvPr>
        </p:nvSpPr>
        <p:spPr>
          <a:xfrm>
            <a:off x="3421075" y="4186650"/>
            <a:ext cx="35361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Using manually labeled masks of the lungs. We trained a U-Net to segment the lungs to perform the ROI extraction</a:t>
            </a:r>
            <a:endParaRPr/>
          </a:p>
        </p:txBody>
      </p:sp>
      <p:sp>
        <p:nvSpPr>
          <p:cNvPr id="367" name="Google Shape;367;p40"/>
          <p:cNvSpPr txBox="1"/>
          <p:nvPr>
            <p:ph idx="14" type="body"/>
          </p:nvPr>
        </p:nvSpPr>
        <p:spPr>
          <a:xfrm>
            <a:off x="2449667" y="1604972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68" name="Google Shape;368;p40"/>
          <p:cNvSpPr txBox="1"/>
          <p:nvPr>
            <p:ph idx="15" type="body"/>
          </p:nvPr>
        </p:nvSpPr>
        <p:spPr>
          <a:xfrm>
            <a:off x="2454568" y="2390218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369" name="Google Shape;369;p40"/>
          <p:cNvSpPr txBox="1"/>
          <p:nvPr>
            <p:ph idx="16" type="body"/>
          </p:nvPr>
        </p:nvSpPr>
        <p:spPr>
          <a:xfrm>
            <a:off x="2449666" y="3133526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70" name="Google Shape;370;p40"/>
          <p:cNvSpPr txBox="1"/>
          <p:nvPr>
            <p:ph idx="17" type="body"/>
          </p:nvPr>
        </p:nvSpPr>
        <p:spPr>
          <a:xfrm>
            <a:off x="2449665" y="3948707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71" name="Google Shape;371;p40"/>
          <p:cNvSpPr txBox="1"/>
          <p:nvPr>
            <p:ph idx="2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2" name="Google Shape;372;p40"/>
          <p:cNvSpPr txBox="1"/>
          <p:nvPr>
            <p:ph idx="3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Image preprocessing </a:t>
            </a: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steps</a:t>
            </a:r>
            <a:endParaRPr b="1">
              <a:solidFill>
                <a:srgbClr val="2AAACB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 Preprocessing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9" name="Google Shape;379;p41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 splits</a:t>
            </a:r>
            <a:endParaRPr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933450" y="1851025"/>
            <a:ext cx="5523900" cy="2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 original dataset doesn’t have the training splits defined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We created a 80-10-10 </a:t>
            </a:r>
            <a:r>
              <a:rPr lang="en-US" sz="1400"/>
              <a:t>(train-val-test)</a:t>
            </a:r>
            <a:r>
              <a:rPr lang="en-US" sz="1400"/>
              <a:t> split </a:t>
            </a:r>
            <a:endParaRPr sz="14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 splits are defined at patient level: to avoid having samples from one patient in different splits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Pipeline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1" name="Google Shape;391;p43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Versions</a:t>
            </a:r>
            <a:endParaRPr/>
          </a:p>
        </p:txBody>
      </p:sp>
      <p:cxnSp>
        <p:nvCxnSpPr>
          <p:cNvPr id="392" name="Google Shape;392;p43"/>
          <p:cNvCxnSpPr/>
          <p:nvPr/>
        </p:nvCxnSpPr>
        <p:spPr>
          <a:xfrm>
            <a:off x="3322838" y="1553550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43"/>
          <p:cNvSpPr txBox="1"/>
          <p:nvPr/>
        </p:nvSpPr>
        <p:spPr>
          <a:xfrm>
            <a:off x="3387263" y="1553550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Python PyEDDL + PyECVL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3387275" y="1901500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Main version (the one we are going to use here)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95" name="Google Shape;395;p43"/>
          <p:cNvCxnSpPr/>
          <p:nvPr/>
        </p:nvCxnSpPr>
        <p:spPr>
          <a:xfrm>
            <a:off x="3327638" y="2545900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43"/>
          <p:cNvSpPr txBox="1"/>
          <p:nvPr/>
        </p:nvSpPr>
        <p:spPr>
          <a:xfrm>
            <a:off x="3392063" y="2545900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C++ EDDL + ECVL</a:t>
            </a:r>
            <a:endParaRPr b="1">
              <a:solidFill>
                <a:srgbClr val="2797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3392077" y="2893850"/>
            <a:ext cx="41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For the C++ users (not complete)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1623030" y="2743161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 versions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99" name="Google Shape;399;p43"/>
          <p:cNvCxnSpPr/>
          <p:nvPr/>
        </p:nvCxnSpPr>
        <p:spPr>
          <a:xfrm>
            <a:off x="2675500" y="2954025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3"/>
          <p:cNvCxnSpPr/>
          <p:nvPr/>
        </p:nvCxnSpPr>
        <p:spPr>
          <a:xfrm>
            <a:off x="2675499" y="2954031"/>
            <a:ext cx="541200" cy="10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3"/>
          <p:cNvCxnSpPr/>
          <p:nvPr/>
        </p:nvCxnSpPr>
        <p:spPr>
          <a:xfrm>
            <a:off x="3327638" y="3562775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55C1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3"/>
          <p:cNvSpPr txBox="1"/>
          <p:nvPr/>
        </p:nvSpPr>
        <p:spPr>
          <a:xfrm>
            <a:off x="3392063" y="3562775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5C1DB"/>
                </a:solidFill>
                <a:latin typeface="Raleway"/>
                <a:ea typeface="Raleway"/>
                <a:cs typeface="Raleway"/>
                <a:sym typeface="Raleway"/>
              </a:rPr>
              <a:t>Python Pytorch</a:t>
            </a:r>
            <a:endParaRPr b="1">
              <a:solidFill>
                <a:srgbClr val="55C1D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3392075" y="3910725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To compare performance of some experiments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4" name="Google Shape;404;p43"/>
          <p:cNvCxnSpPr/>
          <p:nvPr/>
        </p:nvCxnSpPr>
        <p:spPr>
          <a:xfrm flipH="1" rot="10800000">
            <a:off x="2675499" y="1953756"/>
            <a:ext cx="541200" cy="10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3" type="body"/>
          </p:nvPr>
        </p:nvSpPr>
        <p:spPr>
          <a:xfrm>
            <a:off x="933449" y="819150"/>
            <a:ext cx="1692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Contents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8" name="Google Shape;208;p27"/>
          <p:cNvCxnSpPr/>
          <p:nvPr/>
        </p:nvCxnSpPr>
        <p:spPr>
          <a:xfrm flipH="1" rot="10800000">
            <a:off x="2911350" y="211153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7"/>
          <p:cNvSpPr txBox="1"/>
          <p:nvPr/>
        </p:nvSpPr>
        <p:spPr>
          <a:xfrm>
            <a:off x="2911350" y="165172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Dataset Description</a:t>
            </a:r>
            <a:endParaRPr/>
          </a:p>
        </p:txBody>
      </p:sp>
      <p:cxnSp>
        <p:nvCxnSpPr>
          <p:cNvPr id="210" name="Google Shape;210;p27"/>
          <p:cNvCxnSpPr/>
          <p:nvPr/>
        </p:nvCxnSpPr>
        <p:spPr>
          <a:xfrm flipH="1" rot="10800000">
            <a:off x="2911350" y="2581263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7"/>
          <p:cNvSpPr txBox="1"/>
          <p:nvPr/>
        </p:nvSpPr>
        <p:spPr>
          <a:xfrm>
            <a:off x="2911350" y="2121450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/>
          </a:p>
        </p:txBody>
      </p:sp>
      <p:cxnSp>
        <p:nvCxnSpPr>
          <p:cNvPr id="212" name="Google Shape;212;p27"/>
          <p:cNvCxnSpPr/>
          <p:nvPr/>
        </p:nvCxnSpPr>
        <p:spPr>
          <a:xfrm flipH="1" rot="10800000">
            <a:off x="2911350" y="304108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7"/>
          <p:cNvSpPr txBox="1"/>
          <p:nvPr/>
        </p:nvSpPr>
        <p:spPr>
          <a:xfrm>
            <a:off x="2911350" y="258127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Pipeline</a:t>
            </a:r>
            <a:endParaRPr/>
          </a:p>
        </p:txBody>
      </p:sp>
      <p:cxnSp>
        <p:nvCxnSpPr>
          <p:cNvPr id="214" name="Google Shape;214;p27"/>
          <p:cNvCxnSpPr/>
          <p:nvPr/>
        </p:nvCxnSpPr>
        <p:spPr>
          <a:xfrm flipH="1" rot="10800000">
            <a:off x="2911350" y="351883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7"/>
          <p:cNvSpPr txBox="1"/>
          <p:nvPr/>
        </p:nvSpPr>
        <p:spPr>
          <a:xfrm>
            <a:off x="2911350" y="305902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Experiments</a:t>
            </a:r>
            <a:endParaRPr/>
          </a:p>
        </p:txBody>
      </p:sp>
      <p:cxnSp>
        <p:nvCxnSpPr>
          <p:cNvPr id="216" name="Google Shape;216;p27"/>
          <p:cNvCxnSpPr/>
          <p:nvPr/>
        </p:nvCxnSpPr>
        <p:spPr>
          <a:xfrm flipH="1" rot="10800000">
            <a:off x="2911350" y="399658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7"/>
          <p:cNvSpPr txBox="1"/>
          <p:nvPr/>
        </p:nvSpPr>
        <p:spPr>
          <a:xfrm>
            <a:off x="2911350" y="353677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Resources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5483250" y="3050050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20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5483250" y="257137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18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5483250" y="211957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14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483250" y="1649850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5483250" y="352332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25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Google Shape;416;p45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Configurations of the experiments</a:t>
            </a:r>
            <a:endParaRPr/>
          </a:p>
        </p:txBody>
      </p:sp>
      <p:cxnSp>
        <p:nvCxnSpPr>
          <p:cNvPr id="417" name="Google Shape;417;p45"/>
          <p:cNvCxnSpPr/>
          <p:nvPr/>
        </p:nvCxnSpPr>
        <p:spPr>
          <a:xfrm>
            <a:off x="1379663" y="16429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5"/>
          <p:cNvSpPr txBox="1"/>
          <p:nvPr/>
        </p:nvSpPr>
        <p:spPr>
          <a:xfrm>
            <a:off x="1416950" y="16429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Models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1416957" y="1990875"/>
            <a:ext cx="217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Pretrained VGG and ResNet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0" name="Google Shape;420;p45"/>
          <p:cNvCxnSpPr/>
          <p:nvPr/>
        </p:nvCxnSpPr>
        <p:spPr>
          <a:xfrm>
            <a:off x="1382441" y="252587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5"/>
          <p:cNvSpPr txBox="1"/>
          <p:nvPr/>
        </p:nvSpPr>
        <p:spPr>
          <a:xfrm>
            <a:off x="1419728" y="252587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Data shape</a:t>
            </a:r>
            <a:endParaRPr b="1">
              <a:solidFill>
                <a:srgbClr val="2797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1419737" y="2873825"/>
            <a:ext cx="23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256x256 and 512x512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3" name="Google Shape;423;p45"/>
          <p:cNvCxnSpPr/>
          <p:nvPr/>
        </p:nvCxnSpPr>
        <p:spPr>
          <a:xfrm>
            <a:off x="1385219" y="34088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97E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5"/>
          <p:cNvSpPr txBox="1"/>
          <p:nvPr/>
        </p:nvSpPr>
        <p:spPr>
          <a:xfrm>
            <a:off x="1422506" y="34088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7E5FF"/>
                </a:solidFill>
                <a:latin typeface="Raleway"/>
                <a:ea typeface="Raleway"/>
                <a:cs typeface="Raleway"/>
                <a:sym typeface="Raleway"/>
              </a:rPr>
              <a:t>Optimizers</a:t>
            </a:r>
            <a:endParaRPr b="1">
              <a:solidFill>
                <a:srgbClr val="97E5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5" name="Google Shape;425;p45"/>
          <p:cNvSpPr txBox="1"/>
          <p:nvPr/>
        </p:nvSpPr>
        <p:spPr>
          <a:xfrm>
            <a:off x="1419715" y="3692225"/>
            <a:ext cx="238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Adam and SGD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LR: </a:t>
            </a:r>
            <a:r>
              <a:rPr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From 1e</a:t>
            </a:r>
            <a:r>
              <a:rPr baseline="30000"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-4</a:t>
            </a:r>
            <a:r>
              <a:rPr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to 1e</a:t>
            </a:r>
            <a:r>
              <a:rPr baseline="30000"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-7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6" name="Google Shape;426;p45"/>
          <p:cNvCxnSpPr/>
          <p:nvPr/>
        </p:nvCxnSpPr>
        <p:spPr>
          <a:xfrm>
            <a:off x="4024363" y="16429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238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45"/>
          <p:cNvSpPr txBox="1"/>
          <p:nvPr/>
        </p:nvSpPr>
        <p:spPr>
          <a:xfrm>
            <a:off x="4061650" y="16429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Regularization</a:t>
            </a:r>
            <a:endParaRPr b="1">
              <a:solidFill>
                <a:srgbClr val="238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Google Shape;428;p45"/>
          <p:cNvSpPr txBox="1"/>
          <p:nvPr/>
        </p:nvSpPr>
        <p:spPr>
          <a:xfrm>
            <a:off x="4061663" y="1990875"/>
            <a:ext cx="254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L2 regularization. </a:t>
            </a:r>
            <a:r>
              <a:rPr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From 1e</a:t>
            </a:r>
            <a:r>
              <a:rPr baseline="30000"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-2</a:t>
            </a:r>
            <a:r>
              <a:rPr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to 1e</a:t>
            </a:r>
            <a:r>
              <a:rPr baseline="30000"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-6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9" name="Google Shape;429;p45"/>
          <p:cNvCxnSpPr/>
          <p:nvPr/>
        </p:nvCxnSpPr>
        <p:spPr>
          <a:xfrm>
            <a:off x="4027141" y="252587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33B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45"/>
          <p:cNvSpPr txBox="1"/>
          <p:nvPr/>
        </p:nvSpPr>
        <p:spPr>
          <a:xfrm>
            <a:off x="4064428" y="252587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B5D4"/>
                </a:solidFill>
                <a:latin typeface="Raleway"/>
                <a:ea typeface="Raleway"/>
                <a:cs typeface="Raleway"/>
                <a:sym typeface="Raleway"/>
              </a:rPr>
              <a:t>Data augmentation</a:t>
            </a:r>
            <a:endParaRPr b="1">
              <a:solidFill>
                <a:srgbClr val="33B5D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4064437" y="2873825"/>
            <a:ext cx="369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Mirror, Rotation, Brightness and GammaContrast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5"/>
          <p:cNvCxnSpPr/>
          <p:nvPr/>
        </p:nvCxnSpPr>
        <p:spPr>
          <a:xfrm>
            <a:off x="4029919" y="34088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76CDE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5"/>
          <p:cNvSpPr txBox="1"/>
          <p:nvPr/>
        </p:nvSpPr>
        <p:spPr>
          <a:xfrm>
            <a:off x="4067206" y="34088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6CDE2"/>
                </a:solidFill>
                <a:latin typeface="Raleway"/>
                <a:ea typeface="Raleway"/>
                <a:cs typeface="Raleway"/>
                <a:sym typeface="Raleway"/>
              </a:rPr>
              <a:t>Losses</a:t>
            </a:r>
            <a:endParaRPr b="1">
              <a:solidFill>
                <a:srgbClr val="76CDE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4067203" y="3692225"/>
            <a:ext cx="299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2 classes: CE and BCE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4 classes (multilabel): BCE and MSE</a:t>
            </a:r>
            <a:endParaRPr baseline="30000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1" name="Google Shape;441;p46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Best results</a:t>
            </a:r>
            <a:endParaRPr/>
          </a:p>
        </p:txBody>
      </p:sp>
      <p:graphicFrame>
        <p:nvGraphicFramePr>
          <p:cNvPr id="442" name="Google Shape;442;p46"/>
          <p:cNvGraphicFramePr/>
          <p:nvPr/>
        </p:nvGraphicFramePr>
        <p:xfrm>
          <a:off x="964888" y="1851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{ED63D28F-AB49-4916-90FC-ED36EA4CE3BF}</a:tableStyleId>
              </a:tblPr>
              <a:tblGrid>
                <a:gridCol w="653550"/>
                <a:gridCol w="1095400"/>
                <a:gridCol w="956375"/>
                <a:gridCol w="901775"/>
                <a:gridCol w="901775"/>
                <a:gridCol w="1050725"/>
                <a:gridCol w="1045725"/>
                <a:gridCol w="608875"/>
              </a:tblGrid>
              <a:tr h="57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Exp.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Model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 shape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Optimizer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Learning rate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Regularization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61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normal</a:t>
                      </a:r>
                      <a:r>
                        <a:rPr lang="en-US" sz="8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vs </a:t>
                      </a:r>
                      <a:r>
                        <a:rPr b="1" lang="en-US" sz="8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COVID</a:t>
                      </a:r>
                      <a:endParaRPr b="1" sz="8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(With BCE loss)</a:t>
                      </a:r>
                      <a:endParaRPr sz="8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Pretrained ResNet101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256x256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Adam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-5</a:t>
                      </a:r>
                      <a:endParaRPr baseline="30000"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L2(1e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-5</a:t>
                      </a: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)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1.1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normal</a:t>
                      </a:r>
                      <a:r>
                        <a:rPr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COVID</a:t>
                      </a:r>
                      <a:r>
                        <a:rPr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pneumonia</a:t>
                      </a:r>
                      <a:r>
                        <a:rPr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infiltrates</a:t>
                      </a:r>
                      <a:endParaRPr b="1" sz="9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(With BCE loss)</a:t>
                      </a:r>
                      <a:endParaRPr sz="9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Pretrained ResNet101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512x512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Adam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-5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L2(1e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-5</a:t>
                      </a: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)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1.1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9" name="Google Shape;449;p47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Experiment 0 results</a:t>
            </a:r>
            <a:endParaRPr/>
          </a:p>
        </p:txBody>
      </p:sp>
      <p:graphicFrame>
        <p:nvGraphicFramePr>
          <p:cNvPr id="450" name="Google Shape;450;p47"/>
          <p:cNvGraphicFramePr/>
          <p:nvPr/>
        </p:nvGraphicFramePr>
        <p:xfrm>
          <a:off x="2288288" y="1851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{ED63D28F-AB49-4916-90FC-ED36EA4CE3BF}</a:tableStyleId>
              </a:tblPr>
              <a:tblGrid>
                <a:gridCol w="1522475"/>
                <a:gridCol w="1522475"/>
                <a:gridCol w="1522475"/>
              </a:tblGrid>
              <a:tr h="73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 loss (BCE)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 accuracy (%)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 balanced accuracy (%)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73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0,404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88,57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83,57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p48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Experiment 1 results</a:t>
            </a:r>
            <a:endParaRPr/>
          </a:p>
        </p:txBody>
      </p:sp>
      <p:graphicFrame>
        <p:nvGraphicFramePr>
          <p:cNvPr id="458" name="Google Shape;458;p48"/>
          <p:cNvGraphicFramePr/>
          <p:nvPr/>
        </p:nvGraphicFramePr>
        <p:xfrm>
          <a:off x="2157988" y="15481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{ED63D28F-AB49-4916-90FC-ED36EA4CE3BF}</a:tableStyleId>
              </a:tblPr>
              <a:tblGrid>
                <a:gridCol w="965600"/>
                <a:gridCol w="965600"/>
                <a:gridCol w="965600"/>
                <a:gridCol w="965600"/>
                <a:gridCol w="965600"/>
              </a:tblGrid>
              <a:tr h="62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Metric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normal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COVID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pneumonia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infiltrates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0,843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0,725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0,593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0,627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Precision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0,423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0,821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0,471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0,474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Recall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0,393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0,311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0,5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F1-score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0,407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0,451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0,366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0,486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9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Resources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0" name="Google Shape;470;p50"/>
          <p:cNvSpPr txBox="1"/>
          <p:nvPr>
            <p:ph idx="1" type="body"/>
          </p:nvPr>
        </p:nvSpPr>
        <p:spPr>
          <a:xfrm>
            <a:off x="933450" y="1851025"/>
            <a:ext cx="5979000" cy="2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[1] Dataset preprint: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https://arxiv.org/abs/2006.01174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[2] BIMCV: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https://bimcv.cipf.es/bimcv-projects/bimcv-covid19/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[3] Pipeline: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https://github.com/deephealthproject/UC15_pipeline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/>
          <p:nvPr>
            <p:ph idx="1" type="body"/>
          </p:nvPr>
        </p:nvSpPr>
        <p:spPr>
          <a:xfrm>
            <a:off x="3232101" y="3290114"/>
            <a:ext cx="2687637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E61"/>
              </a:buClr>
              <a:buSzPts val="1400"/>
              <a:buNone/>
            </a:pPr>
            <a:r>
              <a:rPr lang="en-US"/>
              <a:t>Álvaro López Chilet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3E61"/>
              </a:buClr>
              <a:buSzPts val="1400"/>
              <a:buNone/>
            </a:pPr>
            <a:r>
              <a:rPr lang="en-US"/>
              <a:t>allochi@prhlt.upv.es</a:t>
            </a:r>
            <a:endParaRPr/>
          </a:p>
        </p:txBody>
      </p:sp>
      <p:sp>
        <p:nvSpPr>
          <p:cNvPr id="476" name="Google Shape;476;p51"/>
          <p:cNvSpPr txBox="1"/>
          <p:nvPr>
            <p:ph idx="2" type="body"/>
          </p:nvPr>
        </p:nvSpPr>
        <p:spPr>
          <a:xfrm>
            <a:off x="2494708" y="2422007"/>
            <a:ext cx="4162425" cy="474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3600"/>
              <a:buNone/>
            </a:pPr>
            <a:r>
              <a:rPr lang="en-US" sz="3600"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/>
          <p:nvPr>
            <p:ph idx="1" type="body"/>
          </p:nvPr>
        </p:nvSpPr>
        <p:spPr>
          <a:xfrm>
            <a:off x="643898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1</a:t>
            </a:r>
            <a:endParaRPr/>
          </a:p>
        </p:txBody>
      </p:sp>
      <p:sp>
        <p:nvSpPr>
          <p:cNvPr id="482" name="Google Shape;482;p52"/>
          <p:cNvSpPr txBox="1"/>
          <p:nvPr>
            <p:ph idx="3" type="body"/>
          </p:nvPr>
        </p:nvSpPr>
        <p:spPr>
          <a:xfrm>
            <a:off x="643898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3" name="Google Shape;483;p52"/>
          <p:cNvSpPr txBox="1"/>
          <p:nvPr>
            <p:ph idx="4" type="body"/>
          </p:nvPr>
        </p:nvSpPr>
        <p:spPr>
          <a:xfrm>
            <a:off x="643898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84" name="Google Shape;484;p52"/>
          <p:cNvSpPr txBox="1"/>
          <p:nvPr>
            <p:ph idx="8" type="body"/>
          </p:nvPr>
        </p:nvSpPr>
        <p:spPr>
          <a:xfrm>
            <a:off x="2816225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2</a:t>
            </a:r>
            <a:endParaRPr/>
          </a:p>
        </p:txBody>
      </p:sp>
      <p:sp>
        <p:nvSpPr>
          <p:cNvPr id="485" name="Google Shape;485;p52"/>
          <p:cNvSpPr txBox="1"/>
          <p:nvPr>
            <p:ph idx="9" type="body"/>
          </p:nvPr>
        </p:nvSpPr>
        <p:spPr>
          <a:xfrm>
            <a:off x="2816225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6" name="Google Shape;486;p52"/>
          <p:cNvSpPr txBox="1"/>
          <p:nvPr>
            <p:ph idx="13" type="body"/>
          </p:nvPr>
        </p:nvSpPr>
        <p:spPr>
          <a:xfrm>
            <a:off x="2816225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87" name="Google Shape;487;p52"/>
          <p:cNvSpPr txBox="1"/>
          <p:nvPr>
            <p:ph idx="14" type="body"/>
          </p:nvPr>
        </p:nvSpPr>
        <p:spPr>
          <a:xfrm>
            <a:off x="4867472" y="312831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3</a:t>
            </a:r>
            <a:endParaRPr/>
          </a:p>
        </p:txBody>
      </p:sp>
      <p:sp>
        <p:nvSpPr>
          <p:cNvPr id="488" name="Google Shape;488;p52"/>
          <p:cNvSpPr txBox="1"/>
          <p:nvPr>
            <p:ph idx="15" type="body"/>
          </p:nvPr>
        </p:nvSpPr>
        <p:spPr>
          <a:xfrm>
            <a:off x="4867472" y="349628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9" name="Google Shape;489;p52"/>
          <p:cNvSpPr txBox="1"/>
          <p:nvPr>
            <p:ph idx="16" type="body"/>
          </p:nvPr>
        </p:nvSpPr>
        <p:spPr>
          <a:xfrm>
            <a:off x="4867472" y="375439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90" name="Google Shape;490;p52"/>
          <p:cNvSpPr txBox="1"/>
          <p:nvPr>
            <p:ph idx="17" type="body"/>
          </p:nvPr>
        </p:nvSpPr>
        <p:spPr>
          <a:xfrm>
            <a:off x="6937624" y="307980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4</a:t>
            </a:r>
            <a:endParaRPr/>
          </a:p>
        </p:txBody>
      </p:sp>
      <p:sp>
        <p:nvSpPr>
          <p:cNvPr id="491" name="Google Shape;491;p52"/>
          <p:cNvSpPr txBox="1"/>
          <p:nvPr>
            <p:ph idx="18" type="body"/>
          </p:nvPr>
        </p:nvSpPr>
        <p:spPr>
          <a:xfrm>
            <a:off x="6937624" y="344777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92" name="Google Shape;492;p52"/>
          <p:cNvSpPr txBox="1"/>
          <p:nvPr>
            <p:ph idx="19" type="body"/>
          </p:nvPr>
        </p:nvSpPr>
        <p:spPr>
          <a:xfrm>
            <a:off x="6937624" y="370588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93" name="Google Shape;493;p52"/>
          <p:cNvSpPr txBox="1"/>
          <p:nvPr>
            <p:ph idx="20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4 main concepts</a:t>
            </a:r>
            <a:endParaRPr/>
          </a:p>
        </p:txBody>
      </p:sp>
      <p:sp>
        <p:nvSpPr>
          <p:cNvPr id="494" name="Google Shape;494;p52"/>
          <p:cNvSpPr txBox="1"/>
          <p:nvPr>
            <p:ph idx="21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YOU CAN INCLUDE IMAGES IN THE CIRCLES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/>
          <p:nvPr>
            <p:ph idx="2" type="pic"/>
          </p:nvPr>
        </p:nvSpPr>
        <p:spPr>
          <a:xfrm>
            <a:off x="4692214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53"/>
          <p:cNvSpPr txBox="1"/>
          <p:nvPr>
            <p:ph idx="1" type="body"/>
          </p:nvPr>
        </p:nvSpPr>
        <p:spPr>
          <a:xfrm>
            <a:off x="898525" y="1806820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Lorem ipsum dolor sit amet, consectetur adipiscing elit. Fusce diam tortor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50"/>
              <a:buChar char="•"/>
            </a:pPr>
            <a:r>
              <a:rPr lang="en-US"/>
              <a:t>Duis quis viverra urna, in ultricies diam.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5"/>
              <a:buChar char="•"/>
            </a:pPr>
            <a:r>
              <a:rPr lang="en-US"/>
              <a:t>Morbi sodales volutpat tellus, quis aliquam urna cursus et. </a:t>
            </a:r>
            <a:endParaRPr/>
          </a:p>
        </p:txBody>
      </p:sp>
      <p:sp>
        <p:nvSpPr>
          <p:cNvPr id="501" name="Google Shape;501;p53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Our phillosophy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Google Shape;502;p53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MORE QUALITY LESS QUANTITY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project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Description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List items</a:t>
            </a:r>
            <a:endParaRPr/>
          </a:p>
        </p:txBody>
      </p:sp>
      <p:sp>
        <p:nvSpPr>
          <p:cNvPr id="513" name="Google Shape;513;p55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rPr lang="en-US"/>
              <a:t>List of items</a:t>
            </a:r>
            <a:endParaRPr/>
          </a:p>
        </p:txBody>
      </p:sp>
      <p:sp>
        <p:nvSpPr>
          <p:cNvPr id="514" name="Google Shape;514;p55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6" name="Google Shape;516;p55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7" name="Google Shape;517;p55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8" name="Google Shape;518;p55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9" name="Google Shape;519;p55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0" name="Google Shape;520;p55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1" name="Google Shape;521;p55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/>
          <p:nvPr>
            <p:ph idx="2" type="pic"/>
          </p:nvPr>
        </p:nvSpPr>
        <p:spPr>
          <a:xfrm>
            <a:off x="468312" y="1263783"/>
            <a:ext cx="4006584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57"/>
          <p:cNvSpPr/>
          <p:nvPr>
            <p:ph idx="3" type="pic"/>
          </p:nvPr>
        </p:nvSpPr>
        <p:spPr>
          <a:xfrm>
            <a:off x="4644828" y="1263783"/>
            <a:ext cx="4030859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57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Double images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4" name="Google Shape;534;p57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35" name="Google Shape;535;p57"/>
          <p:cNvSpPr txBox="1"/>
          <p:nvPr/>
        </p:nvSpPr>
        <p:spPr>
          <a:xfrm>
            <a:off x="1170276" y="3736397"/>
            <a:ext cx="231933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36" name="Google Shape;536;p57"/>
          <p:cNvSpPr txBox="1"/>
          <p:nvPr/>
        </p:nvSpPr>
        <p:spPr>
          <a:xfrm>
            <a:off x="1170276" y="3987655"/>
            <a:ext cx="2414588" cy="7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purus.aecenas ut.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57"/>
          <p:cNvSpPr txBox="1"/>
          <p:nvPr/>
        </p:nvSpPr>
        <p:spPr>
          <a:xfrm>
            <a:off x="4823691" y="3736397"/>
            <a:ext cx="23209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38" name="Google Shape;538;p57"/>
          <p:cNvSpPr txBox="1"/>
          <p:nvPr/>
        </p:nvSpPr>
        <p:spPr>
          <a:xfrm>
            <a:off x="4823691" y="3987655"/>
            <a:ext cx="2451100" cy="7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purus.aecenas ut.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57"/>
          <p:cNvSpPr/>
          <p:nvPr/>
        </p:nvSpPr>
        <p:spPr>
          <a:xfrm>
            <a:off x="940089" y="3779260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7"/>
          <p:cNvSpPr/>
          <p:nvPr/>
        </p:nvSpPr>
        <p:spPr>
          <a:xfrm>
            <a:off x="4579216" y="3779260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/>
          <p:nvPr>
            <p:ph idx="2" type="pic"/>
          </p:nvPr>
        </p:nvSpPr>
        <p:spPr>
          <a:xfrm>
            <a:off x="934968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 txBox="1"/>
          <p:nvPr/>
        </p:nvSpPr>
        <p:spPr>
          <a:xfrm>
            <a:off x="1150651" y="3438669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1150651" y="3691658"/>
            <a:ext cx="1741487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48" name="Google Shape;548;p58"/>
          <p:cNvSpPr txBox="1"/>
          <p:nvPr/>
        </p:nvSpPr>
        <p:spPr>
          <a:xfrm>
            <a:off x="3691949" y="3438669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49" name="Google Shape;549;p58"/>
          <p:cNvSpPr txBox="1"/>
          <p:nvPr/>
        </p:nvSpPr>
        <p:spPr>
          <a:xfrm>
            <a:off x="3691949" y="3691658"/>
            <a:ext cx="1919288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50" name="Google Shape;550;p58"/>
          <p:cNvSpPr txBox="1"/>
          <p:nvPr/>
        </p:nvSpPr>
        <p:spPr>
          <a:xfrm>
            <a:off x="6204240" y="3438669"/>
            <a:ext cx="224948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51" name="Google Shape;551;p58"/>
          <p:cNvSpPr txBox="1"/>
          <p:nvPr/>
        </p:nvSpPr>
        <p:spPr>
          <a:xfrm>
            <a:off x="6204240" y="3691658"/>
            <a:ext cx="1890713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52" name="Google Shape;552;p58"/>
          <p:cNvSpPr/>
          <p:nvPr/>
        </p:nvSpPr>
        <p:spPr>
          <a:xfrm>
            <a:off x="937926" y="3495819"/>
            <a:ext cx="99900" cy="611100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8"/>
          <p:cNvSpPr/>
          <p:nvPr/>
        </p:nvSpPr>
        <p:spPr>
          <a:xfrm>
            <a:off x="3455412" y="3495819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8"/>
          <p:cNvSpPr/>
          <p:nvPr/>
        </p:nvSpPr>
        <p:spPr>
          <a:xfrm>
            <a:off x="5983578" y="3495819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8"/>
          <p:cNvSpPr/>
          <p:nvPr>
            <p:ph idx="2" type="pic"/>
          </p:nvPr>
        </p:nvSpPr>
        <p:spPr>
          <a:xfrm>
            <a:off x="3443074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58"/>
          <p:cNvSpPr/>
          <p:nvPr>
            <p:ph idx="2" type="pic"/>
          </p:nvPr>
        </p:nvSpPr>
        <p:spPr>
          <a:xfrm>
            <a:off x="5951179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58"/>
          <p:cNvSpPr txBox="1"/>
          <p:nvPr>
            <p:ph idx="1" type="body"/>
          </p:nvPr>
        </p:nvSpPr>
        <p:spPr>
          <a:xfrm>
            <a:off x="2497138" y="459655"/>
            <a:ext cx="41640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Triple images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8" name="Google Shape;558;p58"/>
          <p:cNvSpPr txBox="1"/>
          <p:nvPr>
            <p:ph idx="2" type="body"/>
          </p:nvPr>
        </p:nvSpPr>
        <p:spPr>
          <a:xfrm>
            <a:off x="2497138" y="934317"/>
            <a:ext cx="4164012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"/>
          <p:cNvSpPr/>
          <p:nvPr>
            <p:ph idx="2" type="pic"/>
          </p:nvPr>
        </p:nvSpPr>
        <p:spPr>
          <a:xfrm>
            <a:off x="870441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/>
          <p:nvPr>
            <p:ph idx="3" type="pic"/>
          </p:nvPr>
        </p:nvSpPr>
        <p:spPr>
          <a:xfrm>
            <a:off x="3591659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/>
          <p:nvPr>
            <p:ph idx="4" type="pic"/>
          </p:nvPr>
        </p:nvSpPr>
        <p:spPr>
          <a:xfrm>
            <a:off x="6229348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59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Triple images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p59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68" name="Google Shape;568;p59"/>
          <p:cNvSpPr txBox="1"/>
          <p:nvPr/>
        </p:nvSpPr>
        <p:spPr>
          <a:xfrm>
            <a:off x="934100" y="3481964"/>
            <a:ext cx="196215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145074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69" name="Google Shape;569;p59"/>
          <p:cNvSpPr txBox="1"/>
          <p:nvPr/>
        </p:nvSpPr>
        <p:spPr>
          <a:xfrm>
            <a:off x="652319" y="3731201"/>
            <a:ext cx="2525713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  <p:sp>
        <p:nvSpPr>
          <p:cNvPr id="570" name="Google Shape;570;p59"/>
          <p:cNvSpPr txBox="1"/>
          <p:nvPr/>
        </p:nvSpPr>
        <p:spPr>
          <a:xfrm>
            <a:off x="3458041" y="3481964"/>
            <a:ext cx="196215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2AAACB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71" name="Google Shape;571;p59"/>
          <p:cNvSpPr txBox="1"/>
          <p:nvPr/>
        </p:nvSpPr>
        <p:spPr>
          <a:xfrm>
            <a:off x="3332629" y="3731201"/>
            <a:ext cx="2212975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  <p:sp>
        <p:nvSpPr>
          <p:cNvPr id="572" name="Google Shape;572;p59"/>
          <p:cNvSpPr txBox="1"/>
          <p:nvPr/>
        </p:nvSpPr>
        <p:spPr>
          <a:xfrm>
            <a:off x="5991197" y="3481964"/>
            <a:ext cx="1960563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73" name="Google Shape;573;p59"/>
          <p:cNvSpPr txBox="1"/>
          <p:nvPr/>
        </p:nvSpPr>
        <p:spPr>
          <a:xfrm>
            <a:off x="5753072" y="3731201"/>
            <a:ext cx="2436813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"/>
          <p:cNvSpPr txBox="1"/>
          <p:nvPr>
            <p:ph idx="1" type="body"/>
          </p:nvPr>
        </p:nvSpPr>
        <p:spPr>
          <a:xfrm>
            <a:off x="2497138" y="452439"/>
            <a:ext cx="41640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Image with info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9" name="Google Shape;579;p60"/>
          <p:cNvSpPr txBox="1"/>
          <p:nvPr>
            <p:ph idx="2" type="body"/>
          </p:nvPr>
        </p:nvSpPr>
        <p:spPr>
          <a:xfrm>
            <a:off x="2497138" y="927101"/>
            <a:ext cx="4164012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80" name="Google Shape;580;p60"/>
          <p:cNvSpPr/>
          <p:nvPr>
            <p:ph idx="2" type="pic"/>
          </p:nvPr>
        </p:nvSpPr>
        <p:spPr>
          <a:xfrm>
            <a:off x="647700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1" name="Google Shape;581;p60"/>
          <p:cNvSpPr/>
          <p:nvPr>
            <p:ph idx="3" type="pic"/>
          </p:nvPr>
        </p:nvSpPr>
        <p:spPr>
          <a:xfrm>
            <a:off x="2566988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60"/>
          <p:cNvSpPr/>
          <p:nvPr>
            <p:ph idx="4" type="pic"/>
          </p:nvPr>
        </p:nvSpPr>
        <p:spPr>
          <a:xfrm>
            <a:off x="4502150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60"/>
          <p:cNvSpPr/>
          <p:nvPr>
            <p:ph idx="5" type="pic"/>
          </p:nvPr>
        </p:nvSpPr>
        <p:spPr>
          <a:xfrm>
            <a:off x="6429375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60"/>
          <p:cNvSpPr txBox="1"/>
          <p:nvPr/>
        </p:nvSpPr>
        <p:spPr>
          <a:xfrm>
            <a:off x="647700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85" name="Google Shape;585;p60"/>
          <p:cNvSpPr txBox="1"/>
          <p:nvPr/>
        </p:nvSpPr>
        <p:spPr>
          <a:xfrm>
            <a:off x="647700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86" name="Google Shape;586;p60"/>
          <p:cNvSpPr txBox="1"/>
          <p:nvPr/>
        </p:nvSpPr>
        <p:spPr>
          <a:xfrm>
            <a:off x="2566988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87" name="Google Shape;587;p60"/>
          <p:cNvSpPr txBox="1"/>
          <p:nvPr/>
        </p:nvSpPr>
        <p:spPr>
          <a:xfrm>
            <a:off x="2566988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88" name="Google Shape;588;p60"/>
          <p:cNvSpPr txBox="1"/>
          <p:nvPr/>
        </p:nvSpPr>
        <p:spPr>
          <a:xfrm>
            <a:off x="4502150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89" name="Google Shape;589;p60"/>
          <p:cNvSpPr txBox="1"/>
          <p:nvPr/>
        </p:nvSpPr>
        <p:spPr>
          <a:xfrm>
            <a:off x="4502150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90" name="Google Shape;590;p60"/>
          <p:cNvSpPr txBox="1"/>
          <p:nvPr/>
        </p:nvSpPr>
        <p:spPr>
          <a:xfrm>
            <a:off x="6429375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04</a:t>
            </a:r>
            <a:endParaRPr/>
          </a:p>
        </p:txBody>
      </p:sp>
      <p:sp>
        <p:nvSpPr>
          <p:cNvPr id="591" name="Google Shape;591;p60"/>
          <p:cNvSpPr txBox="1"/>
          <p:nvPr/>
        </p:nvSpPr>
        <p:spPr>
          <a:xfrm>
            <a:off x="6429375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61"/>
          <p:cNvSpPr/>
          <p:nvPr>
            <p:ph idx="3" type="pic"/>
          </p:nvPr>
        </p:nvSpPr>
        <p:spPr>
          <a:xfrm>
            <a:off x="468313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8" name="Google Shape;598;p61"/>
          <p:cNvSpPr/>
          <p:nvPr>
            <p:ph idx="4" type="pic"/>
          </p:nvPr>
        </p:nvSpPr>
        <p:spPr>
          <a:xfrm>
            <a:off x="4572000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9" name="Google Shape;599;p61"/>
          <p:cNvSpPr/>
          <p:nvPr>
            <p:ph idx="5" type="pic"/>
          </p:nvPr>
        </p:nvSpPr>
        <p:spPr>
          <a:xfrm>
            <a:off x="4572000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600" name="Google Shape;600;p61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Image with info</a:t>
            </a:r>
            <a:endParaRPr/>
          </a:p>
        </p:txBody>
      </p:sp>
      <p:sp>
        <p:nvSpPr>
          <p:cNvPr id="601" name="Google Shape;601;p61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602" name="Google Shape;602;p61"/>
          <p:cNvSpPr txBox="1"/>
          <p:nvPr/>
        </p:nvSpPr>
        <p:spPr>
          <a:xfrm>
            <a:off x="2575648" y="1357313"/>
            <a:ext cx="213518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3" name="Google Shape;603;p61"/>
          <p:cNvSpPr txBox="1"/>
          <p:nvPr/>
        </p:nvSpPr>
        <p:spPr>
          <a:xfrm>
            <a:off x="2575648" y="1657350"/>
            <a:ext cx="1793875" cy="11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  <p:sp>
        <p:nvSpPr>
          <p:cNvPr id="604" name="Google Shape;604;p61"/>
          <p:cNvSpPr txBox="1"/>
          <p:nvPr/>
        </p:nvSpPr>
        <p:spPr>
          <a:xfrm>
            <a:off x="6152285" y="1357313"/>
            <a:ext cx="21336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5" name="Google Shape;605;p61"/>
          <p:cNvSpPr txBox="1"/>
          <p:nvPr/>
        </p:nvSpPr>
        <p:spPr>
          <a:xfrm>
            <a:off x="6195148" y="1657350"/>
            <a:ext cx="1776412" cy="11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purus.</a:t>
            </a:r>
            <a:endParaRPr/>
          </a:p>
        </p:txBody>
      </p:sp>
      <p:sp>
        <p:nvSpPr>
          <p:cNvPr id="606" name="Google Shape;606;p61"/>
          <p:cNvSpPr txBox="1"/>
          <p:nvPr/>
        </p:nvSpPr>
        <p:spPr>
          <a:xfrm>
            <a:off x="2575648" y="3019425"/>
            <a:ext cx="213518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7" name="Google Shape;607;p61"/>
          <p:cNvSpPr txBox="1"/>
          <p:nvPr/>
        </p:nvSpPr>
        <p:spPr>
          <a:xfrm>
            <a:off x="2575648" y="3319463"/>
            <a:ext cx="1793875" cy="1185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  <p:sp>
        <p:nvSpPr>
          <p:cNvPr id="608" name="Google Shape;608;p61"/>
          <p:cNvSpPr txBox="1"/>
          <p:nvPr/>
        </p:nvSpPr>
        <p:spPr>
          <a:xfrm>
            <a:off x="6152285" y="3019425"/>
            <a:ext cx="21336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9" name="Google Shape;609;p61"/>
          <p:cNvSpPr txBox="1"/>
          <p:nvPr/>
        </p:nvSpPr>
        <p:spPr>
          <a:xfrm>
            <a:off x="6195148" y="3319463"/>
            <a:ext cx="1776412" cy="1185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76" y="1232160"/>
            <a:ext cx="7709648" cy="266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2"/>
          <p:cNvSpPr txBox="1"/>
          <p:nvPr/>
        </p:nvSpPr>
        <p:spPr>
          <a:xfrm>
            <a:off x="1135063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17" name="Google Shape;617;p62"/>
          <p:cNvSpPr txBox="1"/>
          <p:nvPr/>
        </p:nvSpPr>
        <p:spPr>
          <a:xfrm>
            <a:off x="2944813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18" name="Google Shape;618;p62"/>
          <p:cNvSpPr txBox="1"/>
          <p:nvPr/>
        </p:nvSpPr>
        <p:spPr>
          <a:xfrm>
            <a:off x="3006725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19" name="Google Shape;619;p62"/>
          <p:cNvSpPr txBox="1"/>
          <p:nvPr/>
        </p:nvSpPr>
        <p:spPr>
          <a:xfrm>
            <a:off x="4765675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20" name="Google Shape;620;p62"/>
          <p:cNvSpPr txBox="1"/>
          <p:nvPr/>
        </p:nvSpPr>
        <p:spPr>
          <a:xfrm>
            <a:off x="6580188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21" name="Google Shape;621;p62"/>
          <p:cNvSpPr txBox="1"/>
          <p:nvPr/>
        </p:nvSpPr>
        <p:spPr>
          <a:xfrm>
            <a:off x="1196975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2" name="Google Shape;622;p62"/>
          <p:cNvSpPr txBox="1"/>
          <p:nvPr/>
        </p:nvSpPr>
        <p:spPr>
          <a:xfrm>
            <a:off x="4827588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3" name="Google Shape;623;p62"/>
          <p:cNvSpPr txBox="1"/>
          <p:nvPr/>
        </p:nvSpPr>
        <p:spPr>
          <a:xfrm>
            <a:off x="6642100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4" name="Google Shape;624;p62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Bar charts</a:t>
            </a:r>
            <a:endParaRPr/>
          </a:p>
        </p:txBody>
      </p:sp>
      <p:sp>
        <p:nvSpPr>
          <p:cNvPr id="625" name="Google Shape;625;p62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266" y="1254674"/>
            <a:ext cx="7835900" cy="2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3"/>
          <p:cNvSpPr txBox="1"/>
          <p:nvPr/>
        </p:nvSpPr>
        <p:spPr>
          <a:xfrm>
            <a:off x="1865253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</a:t>
            </a: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EXAMPLE</a:t>
            </a:r>
            <a:endParaRPr/>
          </a:p>
        </p:txBody>
      </p:sp>
      <p:sp>
        <p:nvSpPr>
          <p:cNvPr id="632" name="Google Shape;632;p63"/>
          <p:cNvSpPr txBox="1"/>
          <p:nvPr/>
        </p:nvSpPr>
        <p:spPr>
          <a:xfrm>
            <a:off x="1865253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3" name="Google Shape;633;p63"/>
          <p:cNvSpPr txBox="1"/>
          <p:nvPr/>
        </p:nvSpPr>
        <p:spPr>
          <a:xfrm>
            <a:off x="3798913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34" name="Google Shape;634;p63"/>
          <p:cNvSpPr txBox="1"/>
          <p:nvPr/>
        </p:nvSpPr>
        <p:spPr>
          <a:xfrm>
            <a:off x="3798913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5" name="Google Shape;635;p63"/>
          <p:cNvSpPr txBox="1"/>
          <p:nvPr/>
        </p:nvSpPr>
        <p:spPr>
          <a:xfrm>
            <a:off x="5708012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</a:t>
            </a: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 EXAMPLE</a:t>
            </a:r>
            <a:endParaRPr/>
          </a:p>
        </p:txBody>
      </p:sp>
      <p:sp>
        <p:nvSpPr>
          <p:cNvPr id="636" name="Google Shape;636;p63"/>
          <p:cNvSpPr txBox="1"/>
          <p:nvPr/>
        </p:nvSpPr>
        <p:spPr>
          <a:xfrm>
            <a:off x="5708012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7" name="Google Shape;637;p63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Sharp line chart</a:t>
            </a:r>
            <a:endParaRPr/>
          </a:p>
        </p:txBody>
      </p:sp>
      <p:sp>
        <p:nvSpPr>
          <p:cNvPr id="638" name="Google Shape;638;p63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1301750"/>
            <a:ext cx="7737600" cy="2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4"/>
          <p:cNvSpPr txBox="1"/>
          <p:nvPr/>
        </p:nvSpPr>
        <p:spPr>
          <a:xfrm>
            <a:off x="1382153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</a:t>
            </a: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EXAMPLE</a:t>
            </a:r>
            <a:endParaRPr/>
          </a:p>
        </p:txBody>
      </p:sp>
      <p:sp>
        <p:nvSpPr>
          <p:cNvPr id="645" name="Google Shape;645;p64"/>
          <p:cNvSpPr txBox="1"/>
          <p:nvPr/>
        </p:nvSpPr>
        <p:spPr>
          <a:xfrm>
            <a:off x="1339290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6" name="Google Shape;646;p64"/>
          <p:cNvSpPr txBox="1"/>
          <p:nvPr/>
        </p:nvSpPr>
        <p:spPr>
          <a:xfrm>
            <a:off x="3784226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47" name="Google Shape;647;p64"/>
          <p:cNvSpPr txBox="1"/>
          <p:nvPr/>
        </p:nvSpPr>
        <p:spPr>
          <a:xfrm>
            <a:off x="3741364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p64"/>
          <p:cNvSpPr txBox="1"/>
          <p:nvPr/>
        </p:nvSpPr>
        <p:spPr>
          <a:xfrm>
            <a:off x="6253911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49" name="Google Shape;649;p64"/>
          <p:cNvSpPr txBox="1"/>
          <p:nvPr/>
        </p:nvSpPr>
        <p:spPr>
          <a:xfrm>
            <a:off x="6211048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p64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Area chart</a:t>
            </a:r>
            <a:endParaRPr/>
          </a:p>
        </p:txBody>
      </p:sp>
      <p:sp>
        <p:nvSpPr>
          <p:cNvPr id="651" name="Google Shape;651;p64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29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 origin</a:t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933450" y="1650925"/>
            <a:ext cx="7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Data from Medical Imaging Databank in Valencian Region Medical Image Bank (BIMCV)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5" name="Google Shape;235;p29"/>
          <p:cNvCxnSpPr/>
          <p:nvPr/>
        </p:nvCxnSpPr>
        <p:spPr>
          <a:xfrm>
            <a:off x="2797088" y="2223800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9"/>
          <p:cNvSpPr txBox="1"/>
          <p:nvPr/>
        </p:nvSpPr>
        <p:spPr>
          <a:xfrm>
            <a:off x="2861513" y="2223800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BIMCV-COVID19+ (posi)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2861525" y="2571750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Images and medical data from </a:t>
            </a: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COVID-19 patients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8" name="Google Shape;238;p29"/>
          <p:cNvCxnSpPr/>
          <p:nvPr/>
        </p:nvCxnSpPr>
        <p:spPr>
          <a:xfrm>
            <a:off x="2797088" y="3191175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9"/>
          <p:cNvSpPr txBox="1"/>
          <p:nvPr/>
        </p:nvSpPr>
        <p:spPr>
          <a:xfrm>
            <a:off x="2861513" y="3191175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BIMCV-COVID19- (neg)</a:t>
            </a:r>
            <a:endParaRPr b="1">
              <a:solidFill>
                <a:srgbClr val="2797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2861527" y="3539125"/>
            <a:ext cx="41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mages and medical data from </a:t>
            </a:r>
            <a:r>
              <a:rPr lang="en-US" sz="1200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NO</a:t>
            </a: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 COVID-19 patients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1097280" y="2916936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2 datasets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42" name="Google Shape;242;p29"/>
          <p:cNvCxnSpPr/>
          <p:nvPr/>
        </p:nvCxnSpPr>
        <p:spPr>
          <a:xfrm flipH="1" rot="10800000">
            <a:off x="2149750" y="2681100"/>
            <a:ext cx="48150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9"/>
          <p:cNvCxnSpPr/>
          <p:nvPr/>
        </p:nvCxnSpPr>
        <p:spPr>
          <a:xfrm flipH="1" rot="-5400000">
            <a:off x="2132499" y="3145056"/>
            <a:ext cx="48120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5"/>
          <p:cNvSpPr txBox="1"/>
          <p:nvPr/>
        </p:nvSpPr>
        <p:spPr>
          <a:xfrm>
            <a:off x="1905116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57" name="Google Shape;657;p65"/>
          <p:cNvSpPr txBox="1"/>
          <p:nvPr/>
        </p:nvSpPr>
        <p:spPr>
          <a:xfrm>
            <a:off x="2238971" y="3894072"/>
            <a:ext cx="89439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8" name="Google Shape;65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63" y="1276350"/>
            <a:ext cx="7172325" cy="24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5"/>
          <p:cNvSpPr txBox="1"/>
          <p:nvPr/>
        </p:nvSpPr>
        <p:spPr>
          <a:xfrm>
            <a:off x="3380846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0" name="Google Shape;660;p65"/>
          <p:cNvSpPr txBox="1"/>
          <p:nvPr/>
        </p:nvSpPr>
        <p:spPr>
          <a:xfrm>
            <a:off x="3661366" y="3894072"/>
            <a:ext cx="100106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1" name="Google Shape;661;p65"/>
          <p:cNvSpPr txBox="1"/>
          <p:nvPr/>
        </p:nvSpPr>
        <p:spPr>
          <a:xfrm>
            <a:off x="4856914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2" name="Google Shape;662;p65"/>
          <p:cNvSpPr txBox="1"/>
          <p:nvPr/>
        </p:nvSpPr>
        <p:spPr>
          <a:xfrm>
            <a:off x="5156112" y="3894072"/>
            <a:ext cx="96370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3" name="Google Shape;663;p65"/>
          <p:cNvSpPr txBox="1"/>
          <p:nvPr/>
        </p:nvSpPr>
        <p:spPr>
          <a:xfrm>
            <a:off x="6334710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4" name="Google Shape;664;p65"/>
          <p:cNvSpPr txBox="1"/>
          <p:nvPr/>
        </p:nvSpPr>
        <p:spPr>
          <a:xfrm>
            <a:off x="6651276" y="3894072"/>
            <a:ext cx="928968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5" name="Google Shape;665;p6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Curve line chart</a:t>
            </a:r>
            <a:endParaRPr/>
          </a:p>
        </p:txBody>
      </p:sp>
      <p:sp>
        <p:nvSpPr>
          <p:cNvPr id="666" name="Google Shape;666;p65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338" y="1164789"/>
            <a:ext cx="3267075" cy="3090862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6"/>
          <p:cNvSpPr txBox="1"/>
          <p:nvPr/>
        </p:nvSpPr>
        <p:spPr>
          <a:xfrm>
            <a:off x="3907413" y="1411139"/>
            <a:ext cx="39878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72000" wrap="square" tIns="72000">
            <a:no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 Maecenas ut lacus nec mauris feugiat tristique et in metus. Duis congue eros vel lectus semper semper.</a:t>
            </a:r>
            <a:endParaRPr/>
          </a:p>
        </p:txBody>
      </p:sp>
      <p:sp>
        <p:nvSpPr>
          <p:cNvPr id="673" name="Google Shape;673;p66"/>
          <p:cNvSpPr txBox="1"/>
          <p:nvPr/>
        </p:nvSpPr>
        <p:spPr>
          <a:xfrm>
            <a:off x="4126488" y="246682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74" name="Google Shape;674;p66"/>
          <p:cNvSpPr txBox="1"/>
          <p:nvPr/>
        </p:nvSpPr>
        <p:spPr>
          <a:xfrm>
            <a:off x="4126488" y="2719239"/>
            <a:ext cx="1654175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75" name="Google Shape;675;p66"/>
          <p:cNvSpPr/>
          <p:nvPr/>
        </p:nvSpPr>
        <p:spPr>
          <a:xfrm>
            <a:off x="3921700" y="2487464"/>
            <a:ext cx="100013" cy="611188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6"/>
          <p:cNvSpPr txBox="1"/>
          <p:nvPr/>
        </p:nvSpPr>
        <p:spPr>
          <a:xfrm>
            <a:off x="6245800" y="246682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77" name="Google Shape;677;p66"/>
          <p:cNvSpPr txBox="1"/>
          <p:nvPr/>
        </p:nvSpPr>
        <p:spPr>
          <a:xfrm>
            <a:off x="6245800" y="2719239"/>
            <a:ext cx="1649413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78" name="Google Shape;678;p66"/>
          <p:cNvSpPr/>
          <p:nvPr/>
        </p:nvSpPr>
        <p:spPr>
          <a:xfrm>
            <a:off x="6041013" y="2487464"/>
            <a:ext cx="100012" cy="611188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4126488" y="334947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80" name="Google Shape;680;p66"/>
          <p:cNvSpPr txBox="1"/>
          <p:nvPr/>
        </p:nvSpPr>
        <p:spPr>
          <a:xfrm>
            <a:off x="4126488" y="3601889"/>
            <a:ext cx="1654175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81" name="Google Shape;681;p66"/>
          <p:cNvSpPr/>
          <p:nvPr/>
        </p:nvSpPr>
        <p:spPr>
          <a:xfrm>
            <a:off x="3921700" y="3368527"/>
            <a:ext cx="100013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6"/>
          <p:cNvSpPr txBox="1"/>
          <p:nvPr/>
        </p:nvSpPr>
        <p:spPr>
          <a:xfrm>
            <a:off x="6245800" y="334947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83" name="Google Shape;683;p66"/>
          <p:cNvSpPr txBox="1"/>
          <p:nvPr/>
        </p:nvSpPr>
        <p:spPr>
          <a:xfrm>
            <a:off x="6245800" y="3601889"/>
            <a:ext cx="1649413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84" name="Google Shape;684;p66"/>
          <p:cNvSpPr/>
          <p:nvPr/>
        </p:nvSpPr>
        <p:spPr>
          <a:xfrm>
            <a:off x="6041013" y="3368527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9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443038" y="1868051"/>
            <a:ext cx="1792200" cy="179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6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Pie chart</a:t>
            </a:r>
            <a:endParaRPr/>
          </a:p>
        </p:txBody>
      </p:sp>
      <p:sp>
        <p:nvSpPr>
          <p:cNvPr id="687" name="Google Shape;687;p66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7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Timeline one</a:t>
            </a:r>
            <a:endParaRPr/>
          </a:p>
        </p:txBody>
      </p:sp>
      <p:sp>
        <p:nvSpPr>
          <p:cNvPr id="693" name="Google Shape;693;p67"/>
          <p:cNvSpPr txBox="1"/>
          <p:nvPr/>
        </p:nvSpPr>
        <p:spPr>
          <a:xfrm>
            <a:off x="982663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50%</a:t>
            </a:r>
            <a:endParaRPr/>
          </a:p>
        </p:txBody>
      </p:sp>
      <p:sp>
        <p:nvSpPr>
          <p:cNvPr id="694" name="Google Shape;694;p67"/>
          <p:cNvSpPr/>
          <p:nvPr/>
        </p:nvSpPr>
        <p:spPr>
          <a:xfrm>
            <a:off x="644525" y="1619682"/>
            <a:ext cx="1439863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67"/>
          <p:cNvSpPr/>
          <p:nvPr/>
        </p:nvSpPr>
        <p:spPr>
          <a:xfrm>
            <a:off x="644525" y="1619682"/>
            <a:ext cx="1439863" cy="1439862"/>
          </a:xfrm>
          <a:prstGeom prst="arc">
            <a:avLst>
              <a:gd fmla="val 16200000" name="adj1"/>
              <a:gd fmla="val 4770736" name="adj2"/>
            </a:avLst>
          </a:prstGeom>
          <a:noFill/>
          <a:ln cap="rnd" cmpd="sng" w="381000">
            <a:solidFill>
              <a:srgbClr val="14507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67"/>
          <p:cNvSpPr txBox="1"/>
          <p:nvPr/>
        </p:nvSpPr>
        <p:spPr>
          <a:xfrm>
            <a:off x="3045385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70%</a:t>
            </a:r>
            <a:endParaRPr/>
          </a:p>
        </p:txBody>
      </p:sp>
      <p:sp>
        <p:nvSpPr>
          <p:cNvPr id="697" name="Google Shape;697;p67"/>
          <p:cNvSpPr/>
          <p:nvPr/>
        </p:nvSpPr>
        <p:spPr>
          <a:xfrm>
            <a:off x="2687638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7"/>
          <p:cNvSpPr/>
          <p:nvPr/>
        </p:nvSpPr>
        <p:spPr>
          <a:xfrm>
            <a:off x="2687638" y="1619682"/>
            <a:ext cx="1439862" cy="1439862"/>
          </a:xfrm>
          <a:prstGeom prst="arc">
            <a:avLst>
              <a:gd fmla="val 16200000" name="adj1"/>
              <a:gd fmla="val 9170579" name="adj2"/>
            </a:avLst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67"/>
          <p:cNvSpPr txBox="1"/>
          <p:nvPr/>
        </p:nvSpPr>
        <p:spPr>
          <a:xfrm>
            <a:off x="5057775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30%</a:t>
            </a:r>
            <a:endParaRPr/>
          </a:p>
        </p:txBody>
      </p:sp>
      <p:sp>
        <p:nvSpPr>
          <p:cNvPr id="700" name="Google Shape;700;p67"/>
          <p:cNvSpPr/>
          <p:nvPr/>
        </p:nvSpPr>
        <p:spPr>
          <a:xfrm>
            <a:off x="4735513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7"/>
          <p:cNvSpPr/>
          <p:nvPr/>
        </p:nvSpPr>
        <p:spPr>
          <a:xfrm>
            <a:off x="4735513" y="1619682"/>
            <a:ext cx="1439862" cy="1439862"/>
          </a:xfrm>
          <a:prstGeom prst="arc">
            <a:avLst>
              <a:gd fmla="val 16200000" name="adj1"/>
              <a:gd fmla="val 552449" name="adj2"/>
            </a:avLst>
          </a:prstGeom>
          <a:noFill/>
          <a:ln cap="rnd" cmpd="sng" w="381000">
            <a:solidFill>
              <a:srgbClr val="123E6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7"/>
          <p:cNvSpPr txBox="1"/>
          <p:nvPr/>
        </p:nvSpPr>
        <p:spPr>
          <a:xfrm>
            <a:off x="7099300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80%</a:t>
            </a:r>
            <a:endParaRPr/>
          </a:p>
        </p:txBody>
      </p:sp>
      <p:sp>
        <p:nvSpPr>
          <p:cNvPr id="703" name="Google Shape;703;p67"/>
          <p:cNvSpPr/>
          <p:nvPr/>
        </p:nvSpPr>
        <p:spPr>
          <a:xfrm>
            <a:off x="6770688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7"/>
          <p:cNvSpPr/>
          <p:nvPr/>
        </p:nvSpPr>
        <p:spPr>
          <a:xfrm>
            <a:off x="6770688" y="1619682"/>
            <a:ext cx="1439862" cy="1439862"/>
          </a:xfrm>
          <a:prstGeom prst="arc">
            <a:avLst>
              <a:gd fmla="val 16200000" name="adj1"/>
              <a:gd fmla="val 9939494" name="adj2"/>
            </a:avLst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7"/>
          <p:cNvSpPr txBox="1"/>
          <p:nvPr/>
        </p:nvSpPr>
        <p:spPr>
          <a:xfrm>
            <a:off x="555625" y="3369107"/>
            <a:ext cx="170656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06" name="Google Shape;706;p67"/>
          <p:cNvSpPr txBox="1"/>
          <p:nvPr/>
        </p:nvSpPr>
        <p:spPr>
          <a:xfrm>
            <a:off x="555625" y="3632632"/>
            <a:ext cx="1706563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07" name="Google Shape;707;p67"/>
          <p:cNvSpPr txBox="1"/>
          <p:nvPr/>
        </p:nvSpPr>
        <p:spPr>
          <a:xfrm>
            <a:off x="2586038" y="3369107"/>
            <a:ext cx="17065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08" name="Google Shape;708;p67"/>
          <p:cNvSpPr txBox="1"/>
          <p:nvPr/>
        </p:nvSpPr>
        <p:spPr>
          <a:xfrm>
            <a:off x="2586038" y="3632632"/>
            <a:ext cx="1706562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09" name="Google Shape;709;p67"/>
          <p:cNvSpPr txBox="1"/>
          <p:nvPr/>
        </p:nvSpPr>
        <p:spPr>
          <a:xfrm>
            <a:off x="4611688" y="3369107"/>
            <a:ext cx="17081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10" name="Google Shape;710;p67"/>
          <p:cNvSpPr txBox="1"/>
          <p:nvPr/>
        </p:nvSpPr>
        <p:spPr>
          <a:xfrm>
            <a:off x="4611688" y="3632632"/>
            <a:ext cx="1708150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11" name="Google Shape;711;p67"/>
          <p:cNvSpPr txBox="1"/>
          <p:nvPr/>
        </p:nvSpPr>
        <p:spPr>
          <a:xfrm>
            <a:off x="6657975" y="3369107"/>
            <a:ext cx="170656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12" name="Google Shape;712;p67"/>
          <p:cNvSpPr txBox="1"/>
          <p:nvPr/>
        </p:nvSpPr>
        <p:spPr>
          <a:xfrm>
            <a:off x="6657975" y="3632632"/>
            <a:ext cx="1706563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13" name="Google Shape;713;p67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"/>
          <p:cNvSpPr txBox="1"/>
          <p:nvPr>
            <p:ph idx="1" type="body"/>
          </p:nvPr>
        </p:nvSpPr>
        <p:spPr>
          <a:xfrm>
            <a:off x="775016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19" name="Google Shape;719;p68"/>
          <p:cNvSpPr txBox="1"/>
          <p:nvPr>
            <p:ph idx="2" type="body"/>
          </p:nvPr>
        </p:nvSpPr>
        <p:spPr>
          <a:xfrm>
            <a:off x="775016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0" name="Google Shape;720;p68"/>
          <p:cNvSpPr txBox="1"/>
          <p:nvPr>
            <p:ph idx="3" type="body"/>
          </p:nvPr>
        </p:nvSpPr>
        <p:spPr>
          <a:xfrm>
            <a:off x="2854512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1" name="Google Shape;721;p68"/>
          <p:cNvSpPr txBox="1"/>
          <p:nvPr>
            <p:ph idx="4" type="body"/>
          </p:nvPr>
        </p:nvSpPr>
        <p:spPr>
          <a:xfrm>
            <a:off x="2854512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2" name="Google Shape;722;p68"/>
          <p:cNvSpPr txBox="1"/>
          <p:nvPr>
            <p:ph idx="5" type="body"/>
          </p:nvPr>
        </p:nvSpPr>
        <p:spPr>
          <a:xfrm>
            <a:off x="4870508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3" name="Google Shape;723;p68"/>
          <p:cNvSpPr txBox="1"/>
          <p:nvPr>
            <p:ph idx="6" type="body"/>
          </p:nvPr>
        </p:nvSpPr>
        <p:spPr>
          <a:xfrm>
            <a:off x="4870508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4" name="Google Shape;724;p68"/>
          <p:cNvSpPr txBox="1"/>
          <p:nvPr>
            <p:ph idx="7" type="body"/>
          </p:nvPr>
        </p:nvSpPr>
        <p:spPr>
          <a:xfrm>
            <a:off x="6886504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25" name="Google Shape;725;p68"/>
          <p:cNvSpPr txBox="1"/>
          <p:nvPr>
            <p:ph idx="8" type="body"/>
          </p:nvPr>
        </p:nvSpPr>
        <p:spPr>
          <a:xfrm>
            <a:off x="6886504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26" name="Google Shape;726;p68"/>
          <p:cNvSpPr txBox="1"/>
          <p:nvPr>
            <p:ph idx="9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Waves</a:t>
            </a:r>
            <a:endParaRPr/>
          </a:p>
        </p:txBody>
      </p:sp>
      <p:sp>
        <p:nvSpPr>
          <p:cNvPr id="727" name="Google Shape;727;p68"/>
          <p:cNvSpPr txBox="1"/>
          <p:nvPr>
            <p:ph idx="13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</p:txBody>
      </p:sp>
      <p:grpSp>
        <p:nvGrpSpPr>
          <p:cNvPr id="728" name="Google Shape;728;p68"/>
          <p:cNvGrpSpPr/>
          <p:nvPr/>
        </p:nvGrpSpPr>
        <p:grpSpPr>
          <a:xfrm>
            <a:off x="452396" y="1489118"/>
            <a:ext cx="8230219" cy="1805149"/>
            <a:chOff x="-1442931" y="-503567"/>
            <a:chExt cx="21222845" cy="4658450"/>
          </a:xfrm>
        </p:grpSpPr>
        <p:sp>
          <p:nvSpPr>
            <p:cNvPr id="729" name="Google Shape;729;p68"/>
            <p:cNvSpPr/>
            <p:nvPr/>
          </p:nvSpPr>
          <p:spPr>
            <a:xfrm>
              <a:off x="-1442931" y="1525449"/>
              <a:ext cx="4244562" cy="262943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8"/>
            <p:cNvSpPr/>
            <p:nvPr/>
          </p:nvSpPr>
          <p:spPr>
            <a:xfrm>
              <a:off x="679352" y="1111548"/>
              <a:ext cx="4244570" cy="304331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2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8"/>
            <p:cNvSpPr/>
            <p:nvPr/>
          </p:nvSpPr>
          <p:spPr>
            <a:xfrm>
              <a:off x="2802455" y="1672128"/>
              <a:ext cx="4245389" cy="248273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3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2" name="Google Shape;732;p68"/>
            <p:cNvSpPr/>
            <p:nvPr/>
          </p:nvSpPr>
          <p:spPr>
            <a:xfrm>
              <a:off x="4923102" y="344726"/>
              <a:ext cx="4245372" cy="3810139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4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7047845" y="1184596"/>
              <a:ext cx="4241294" cy="2970266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5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4" name="Google Shape;734;p68"/>
            <p:cNvSpPr/>
            <p:nvPr/>
          </p:nvSpPr>
          <p:spPr>
            <a:xfrm>
              <a:off x="9168492" y="344726"/>
              <a:ext cx="4245386" cy="3810136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11289138" y="1926137"/>
              <a:ext cx="4245386" cy="2228725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003849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6" name="Google Shape;736;p68"/>
            <p:cNvSpPr/>
            <p:nvPr/>
          </p:nvSpPr>
          <p:spPr>
            <a:xfrm>
              <a:off x="13413878" y="471732"/>
              <a:ext cx="4245389" cy="3683130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196F5C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15534525" y="1926137"/>
              <a:ext cx="4245389" cy="2228725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9FBA1E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-81109" y="708383"/>
              <a:ext cx="1520922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57%</a:t>
              </a: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14774883" y="-36846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37%</a:t>
              </a: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10530314" y="-486426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46%</a:t>
              </a:r>
              <a:endParaRPr/>
            </a:p>
          </p:txBody>
        </p:sp>
        <p:sp>
          <p:nvSpPr>
            <p:cNvPr id="741" name="Google Shape;741;p68"/>
            <p:cNvSpPr/>
            <p:nvPr/>
          </p:nvSpPr>
          <p:spPr>
            <a:xfrm>
              <a:off x="6285745" y="-503567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47</a:t>
              </a: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%</a:t>
              </a:r>
              <a:endParaRPr/>
            </a:p>
          </p:txBody>
        </p:sp>
        <p:sp>
          <p:nvSpPr>
            <p:cNvPr id="742" name="Google Shape;742;p68"/>
            <p:cNvSpPr/>
            <p:nvPr/>
          </p:nvSpPr>
          <p:spPr>
            <a:xfrm>
              <a:off x="4163463" y="83643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82%</a:t>
              </a: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16897170" y="1079908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77%</a:t>
              </a: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12652601" y="1086822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71%</a:t>
              </a:r>
              <a:endParaRPr/>
            </a:p>
          </p:txBody>
        </p:sp>
        <p:sp>
          <p:nvSpPr>
            <p:cNvPr id="745" name="Google Shape;745;p68"/>
            <p:cNvSpPr/>
            <p:nvPr/>
          </p:nvSpPr>
          <p:spPr>
            <a:xfrm>
              <a:off x="8408029" y="36686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61%</a:t>
              </a:r>
              <a:endParaRPr/>
            </a:p>
          </p:txBody>
        </p:sp>
        <p:sp>
          <p:nvSpPr>
            <p:cNvPr id="746" name="Google Shape;746;p68"/>
            <p:cNvSpPr/>
            <p:nvPr/>
          </p:nvSpPr>
          <p:spPr>
            <a:xfrm>
              <a:off x="2041176" y="286272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75%</a:t>
              </a: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9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Reach goals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p69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SUBTITLE EXAMPLE HERE</a:t>
            </a:r>
            <a:endParaRPr/>
          </a:p>
        </p:txBody>
      </p:sp>
      <p:sp>
        <p:nvSpPr>
          <p:cNvPr id="753" name="Google Shape;753;p69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4" name="Google Shape;754;p69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5" name="Google Shape;755;p69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6" name="Google Shape;756;p69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7" name="Google Shape;757;p69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8" name="Google Shape;758;p69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9" name="Google Shape;759;p69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0" name="Google Shape;760;p69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1" name="Google Shape;761;p69"/>
          <p:cNvSpPr txBox="1"/>
          <p:nvPr>
            <p:ph idx="14" type="body"/>
          </p:nvPr>
        </p:nvSpPr>
        <p:spPr>
          <a:xfrm>
            <a:off x="2449667" y="1604972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762" name="Google Shape;762;p69"/>
          <p:cNvSpPr txBox="1"/>
          <p:nvPr>
            <p:ph idx="15" type="body"/>
          </p:nvPr>
        </p:nvSpPr>
        <p:spPr>
          <a:xfrm>
            <a:off x="2454568" y="2390218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763" name="Google Shape;763;p69"/>
          <p:cNvSpPr txBox="1"/>
          <p:nvPr>
            <p:ph idx="16" type="body"/>
          </p:nvPr>
        </p:nvSpPr>
        <p:spPr>
          <a:xfrm>
            <a:off x="2449666" y="3133526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764" name="Google Shape;764;p69"/>
          <p:cNvSpPr txBox="1"/>
          <p:nvPr>
            <p:ph idx="17" type="body"/>
          </p:nvPr>
        </p:nvSpPr>
        <p:spPr>
          <a:xfrm>
            <a:off x="2449665" y="3948707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0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1"/>
          <p:cNvSpPr/>
          <p:nvPr>
            <p:ph idx="2" type="pic"/>
          </p:nvPr>
        </p:nvSpPr>
        <p:spPr>
          <a:xfrm>
            <a:off x="542009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p71"/>
          <p:cNvSpPr txBox="1"/>
          <p:nvPr>
            <p:ph idx="1" type="body"/>
          </p:nvPr>
        </p:nvSpPr>
        <p:spPr>
          <a:xfrm>
            <a:off x="4629187" y="1851025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Lorem ipsum dolor sit amet, consectetur adipiscing elit. Fusce diam tortor, mattis quis dapibus vitae, euismod non purus.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50"/>
              <a:buChar char="•"/>
            </a:pPr>
            <a:r>
              <a:rPr lang="en-US"/>
              <a:t>Maecenas ut lacus nec mauris feugiat tristique et in metus. Duis congue eros vel lectus semper semper.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5"/>
              <a:buChar char="•"/>
            </a:pPr>
            <a:r>
              <a:rPr lang="en-US"/>
              <a:t>Nullam finibus nisl ut ligula vestibulum, ut semper ex suscipit. </a:t>
            </a:r>
            <a:endParaRPr/>
          </a:p>
        </p:txBody>
      </p:sp>
      <p:sp>
        <p:nvSpPr>
          <p:cNvPr id="776" name="Google Shape;776;p71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More than see you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7" name="Google Shape;777;p71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latin typeface="Raleway SemiBold"/>
                <a:ea typeface="Raleway SemiBold"/>
                <a:cs typeface="Raleway SemiBold"/>
                <a:sym typeface="Raleway SemiBold"/>
              </a:rPr>
              <a:t>TEXT WITH IMAGE PLACEHOLDER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30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Dataset counts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933450" y="2127143"/>
            <a:ext cx="3722700" cy="10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•"/>
            </a:pPr>
            <a:r>
              <a:rPr lang="en-US"/>
              <a:t>4.854 subjects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Font typeface="Raleway"/>
              <a:buChar char="•"/>
            </a:pPr>
            <a:r>
              <a:rPr lang="en-US"/>
              <a:t>13.368 sessions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Font typeface="Raleway"/>
              <a:buChar char="•"/>
            </a:pPr>
            <a:r>
              <a:rPr lang="en-US"/>
              <a:t>23.527 images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4656150" y="2127151"/>
            <a:ext cx="3722700" cy="10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2000"/>
              <a:buFont typeface="Raleway"/>
              <a:buChar char="•"/>
            </a:pPr>
            <a:r>
              <a:rPr lang="en-US"/>
              <a:t>5.201</a:t>
            </a:r>
            <a:r>
              <a:rPr lang="en-US"/>
              <a:t> subjects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000"/>
              <a:buFont typeface="Raleway"/>
              <a:buChar char="•"/>
            </a:pPr>
            <a:r>
              <a:rPr lang="en-US"/>
              <a:t>7.565 sessions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000"/>
              <a:buFont typeface="Raleway"/>
              <a:buChar char="•"/>
            </a:pPr>
            <a:r>
              <a:rPr lang="en-US"/>
              <a:t>18.573 images</a:t>
            </a:r>
            <a:endParaRPr/>
          </a:p>
        </p:txBody>
      </p:sp>
      <p:cxnSp>
        <p:nvCxnSpPr>
          <p:cNvPr id="253" name="Google Shape;253;p30"/>
          <p:cNvCxnSpPr/>
          <p:nvPr/>
        </p:nvCxnSpPr>
        <p:spPr>
          <a:xfrm flipH="1" rot="10800000">
            <a:off x="933450" y="2017925"/>
            <a:ext cx="3098100" cy="99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0"/>
          <p:cNvCxnSpPr/>
          <p:nvPr/>
        </p:nvCxnSpPr>
        <p:spPr>
          <a:xfrm flipH="1" rot="10800000">
            <a:off x="4656150" y="2017925"/>
            <a:ext cx="3098100" cy="99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0"/>
          <p:cNvSpPr txBox="1"/>
          <p:nvPr/>
        </p:nvSpPr>
        <p:spPr>
          <a:xfrm>
            <a:off x="933450" y="1618525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Posi dataset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4656150" y="1618525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Neg</a:t>
            </a:r>
            <a:r>
              <a:rPr b="1" lang="en-US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 dataset</a:t>
            </a:r>
            <a:endParaRPr b="1">
              <a:solidFill>
                <a:srgbClr val="2797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57" name="Google Shape;257;p30"/>
          <p:cNvCxnSpPr/>
          <p:nvPr/>
        </p:nvCxnSpPr>
        <p:spPr>
          <a:xfrm>
            <a:off x="933438" y="3579200"/>
            <a:ext cx="2400" cy="1043100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0"/>
          <p:cNvSpPr txBox="1"/>
          <p:nvPr/>
        </p:nvSpPr>
        <p:spPr>
          <a:xfrm>
            <a:off x="935850" y="3579200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Note</a:t>
            </a:r>
            <a:endParaRPr b="1">
              <a:solidFill>
                <a:srgbClr val="BFBFB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935850" y="3979400"/>
            <a:ext cx="66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There are 810 common subjects between the posi and neg datasets. They have different subject ID in each dataset.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00" y="1806825"/>
            <a:ext cx="3810022" cy="2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31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Samples data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4629175" y="1851025"/>
            <a:ext cx="38100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400"/>
              <a:t>Image: PNG or NIfTI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DICOM metadata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Medical Report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Labels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Locations of radiological findings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COVID tests (only for posi dataset)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Segmentation (23 images in posi dataset)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1118913" y="4339225"/>
            <a:ext cx="265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[1] From </a:t>
            </a:r>
            <a:r>
              <a:rPr lang="en-US" sz="11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BIMCV COVID-19+ preprint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83" y="1655675"/>
            <a:ext cx="3947443" cy="26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875" y="1655675"/>
            <a:ext cx="3895625" cy="25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32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Images pixel values distribution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3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Images shapes</a:t>
            </a:r>
            <a:endParaRPr/>
          </a:p>
        </p:txBody>
      </p:sp>
      <p:graphicFrame>
        <p:nvGraphicFramePr>
          <p:cNvPr id="286" name="Google Shape;286;p33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{ED63D28F-AB49-4916-90FC-ED36EA4CE3BF}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Shapes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Number of images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2336 x 2836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1537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3480 x 4248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1241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3488 x 4256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1068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3480 x 4240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955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2544 x 3056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929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7" name="Google Shape;287;p33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Top 5 most popular shapes</a:t>
            </a:r>
            <a:endParaRPr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4068150" y="2310974"/>
            <a:ext cx="46101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4082 different shapes</a:t>
            </a:r>
            <a:endParaRPr sz="1200"/>
          </a:p>
          <a:p>
            <a:pPr indent="-193675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Most of them with only one image</a:t>
            </a:r>
            <a:endParaRPr sz="1200"/>
          </a:p>
          <a:p>
            <a:pPr indent="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High resolution images</a:t>
            </a:r>
            <a:endParaRPr sz="1400"/>
          </a:p>
          <a:p>
            <a:pPr indent="-206375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Between 2k and 3k pixels of </a:t>
            </a:r>
            <a:r>
              <a:rPr lang="en-US"/>
              <a:t>height</a:t>
            </a:r>
            <a:r>
              <a:rPr lang="en-US"/>
              <a:t> and width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p34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Labels</a:t>
            </a:r>
            <a:endParaRPr/>
          </a:p>
        </p:txBody>
      </p:sp>
      <p:graphicFrame>
        <p:nvGraphicFramePr>
          <p:cNvPr id="296" name="Google Shape;296;p34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{ED63D28F-AB49-4916-90FC-ED36EA4CE3BF}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Label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Count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normal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3412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pneumonia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3214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increased density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2996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COVID 19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2820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4063175" y="2087550"/>
            <a:ext cx="46101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190 </a:t>
            </a:r>
            <a:r>
              <a:rPr lang="en-US" sz="1400"/>
              <a:t>different labels</a:t>
            </a:r>
            <a:endParaRPr sz="12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Each sample has a list of labels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There are samples in the </a:t>
            </a:r>
            <a:r>
              <a:rPr b="1" lang="en-US" sz="1400"/>
              <a:t>posi</a:t>
            </a:r>
            <a:r>
              <a:rPr lang="en-US" sz="1400"/>
              <a:t> dataset </a:t>
            </a:r>
            <a:r>
              <a:rPr b="1" lang="en-US" sz="1400"/>
              <a:t>without</a:t>
            </a:r>
            <a:r>
              <a:rPr lang="en-US" sz="1400"/>
              <a:t> the “COVID 19” label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There are samples in the </a:t>
            </a:r>
            <a:r>
              <a:rPr b="1" lang="en-US" sz="1400"/>
              <a:t>neg</a:t>
            </a:r>
            <a:r>
              <a:rPr lang="en-US" sz="1400"/>
              <a:t> dataset </a:t>
            </a:r>
            <a:r>
              <a:rPr b="1" lang="en-US" sz="1400"/>
              <a:t>with</a:t>
            </a:r>
            <a:r>
              <a:rPr lang="en-US" sz="1400"/>
              <a:t> the “COVID 19” label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ost popular labels</a:t>
            </a:r>
            <a:endParaRPr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seño personalizado">
  <a:themeElements>
    <a:clrScheme name="Personalizado 3">
      <a:dk1>
        <a:srgbClr val="000000"/>
      </a:dk1>
      <a:lt1>
        <a:srgbClr val="A9E0ED"/>
      </a:lt1>
      <a:dk2>
        <a:srgbClr val="155073"/>
      </a:dk2>
      <a:lt2>
        <a:srgbClr val="BFBFB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